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6" r:id="rId3"/>
    <p:sldId id="283" r:id="rId4"/>
    <p:sldId id="258" r:id="rId5"/>
    <p:sldId id="262" r:id="rId6"/>
    <p:sldId id="263" r:id="rId7"/>
    <p:sldId id="278" r:id="rId8"/>
    <p:sldId id="279" r:id="rId9"/>
    <p:sldId id="280" r:id="rId10"/>
    <p:sldId id="281" r:id="rId11"/>
    <p:sldId id="282" r:id="rId12"/>
    <p:sldId id="267" r:id="rId13"/>
    <p:sldId id="264"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87" autoAdjust="0"/>
    <p:restoredTop sz="79846"/>
  </p:normalViewPr>
  <p:slideViewPr>
    <p:cSldViewPr snapToGrid="0" snapToObjects="1">
      <p:cViewPr varScale="1">
        <p:scale>
          <a:sx n="97" d="100"/>
          <a:sy n="97" d="100"/>
        </p:scale>
        <p:origin x="17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DE067-A5E7-2748-AEE1-D9CF8CB23E99}" type="datetimeFigureOut">
              <a:rPr lang="en-US" smtClean="0"/>
              <a:t>7/12/23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CAD0D-AC52-2D45-A0C3-06EE9BD3FA31}" type="slidenum">
              <a:rPr lang="en-US" smtClean="0"/>
              <a:t>‹#›</a:t>
            </a:fld>
            <a:endParaRPr lang="en-US"/>
          </a:p>
        </p:txBody>
      </p:sp>
    </p:spTree>
    <p:extLst>
      <p:ext uri="{BB962C8B-B14F-4D97-AF65-F5344CB8AC3E}">
        <p14:creationId xmlns:p14="http://schemas.microsoft.com/office/powerpoint/2010/main" val="669679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thanks for attending this session. My name is </a:t>
            </a:r>
            <a:r>
              <a:rPr lang="en-US" dirty="0" err="1"/>
              <a:t>dian-lun</a:t>
            </a:r>
            <a:r>
              <a:rPr lang="en-US" dirty="0"/>
              <a:t>-lin. I'm a fourth-year PhD student at university of </a:t>
            </a:r>
            <a:r>
              <a:rPr lang="en-US" dirty="0" err="1"/>
              <a:t>utah</a:t>
            </a:r>
            <a:r>
              <a:rPr lang="en-US" dirty="0"/>
              <a:t>. Toady I'm </a:t>
            </a:r>
            <a:r>
              <a:rPr lang="en-US" dirty="0" err="1"/>
              <a:t>gonna</a:t>
            </a:r>
            <a:r>
              <a:rPr lang="en-US" dirty="0"/>
              <a:t> present our work: </a:t>
            </a:r>
            <a:r>
              <a:rPr lang="en-US" dirty="0" err="1"/>
              <a:t>GenFuzz</a:t>
            </a:r>
            <a:r>
              <a:rPr lang="en-US" dirty="0"/>
              <a:t>: GPU-</a:t>
            </a:r>
            <a:r>
              <a:rPr lang="en-US" dirty="0" err="1"/>
              <a:t>accelearted</a:t>
            </a:r>
            <a:r>
              <a:rPr lang="en-US" dirty="0"/>
              <a:t> hardware fuzzing using genetic algorithm with multiple inputs</a:t>
            </a:r>
          </a:p>
        </p:txBody>
      </p:sp>
      <p:sp>
        <p:nvSpPr>
          <p:cNvPr id="4" name="Slide Number Placeholder 3"/>
          <p:cNvSpPr>
            <a:spLocks noGrp="1"/>
          </p:cNvSpPr>
          <p:nvPr>
            <p:ph type="sldNum" sz="quarter" idx="5"/>
          </p:nvPr>
        </p:nvSpPr>
        <p:spPr/>
        <p:txBody>
          <a:bodyPr/>
          <a:lstStyle/>
          <a:p>
            <a:fld id="{F76CAD0D-AC52-2D45-A0C3-06EE9BD3FA31}" type="slidenum">
              <a:rPr lang="en-US" smtClean="0"/>
              <a:t>2</a:t>
            </a:fld>
            <a:endParaRPr lang="en-US"/>
          </a:p>
        </p:txBody>
      </p:sp>
    </p:spTree>
    <p:extLst>
      <p:ext uri="{BB962C8B-B14F-4D97-AF65-F5344CB8AC3E}">
        <p14:creationId xmlns:p14="http://schemas.microsoft.com/office/powerpoint/2010/main" val="2965110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mutated inputs then become new inputs and are complied and simulated in later simulation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fitness is calculated based on coverage result of each input. Based on fitness, we then start selection-crossover-mutation process again and again.</a:t>
            </a:r>
          </a:p>
        </p:txBody>
      </p:sp>
      <p:sp>
        <p:nvSpPr>
          <p:cNvPr id="4" name="Slide Number Placeholder 3"/>
          <p:cNvSpPr>
            <a:spLocks noGrp="1"/>
          </p:cNvSpPr>
          <p:nvPr>
            <p:ph type="sldNum" sz="quarter" idx="5"/>
          </p:nvPr>
        </p:nvSpPr>
        <p:spPr/>
        <p:txBody>
          <a:bodyPr/>
          <a:lstStyle/>
          <a:p>
            <a:fld id="{F76CAD0D-AC52-2D45-A0C3-06EE9BD3FA31}" type="slidenum">
              <a:rPr lang="en-US" smtClean="0"/>
              <a:t>11</a:t>
            </a:fld>
            <a:endParaRPr lang="en-US"/>
          </a:p>
        </p:txBody>
      </p:sp>
    </p:spTree>
    <p:extLst>
      <p:ext uri="{BB962C8B-B14F-4D97-AF65-F5344CB8AC3E}">
        <p14:creationId xmlns:p14="http://schemas.microsoft.com/office/powerpoint/2010/main" val="242170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calculate fitness?</a:t>
            </a:r>
          </a:p>
          <a:p>
            <a:endParaRPr lang="en-US" dirty="0"/>
          </a:p>
          <a:p>
            <a:r>
              <a:rPr lang="en-US" dirty="0"/>
              <a:t>Well, one main issue of multi-input hardware fuzzing is that it introduces inefficiency due to highly overlapped coverage within an iteration. Since we fuzz multiple inputs per iteration, If we do not have a good calculation of fitness, we will produce lots of inputs that have very similar coverage</a:t>
            </a:r>
          </a:p>
          <a:p>
            <a:endParaRPr lang="en-US" dirty="0"/>
          </a:p>
          <a:p>
            <a:r>
              <a:rPr lang="en-US" dirty="0"/>
              <a:t>The left figure shows number of coverage over increasing number of iterations. The y-axis is the number of coverage we achieved.</a:t>
            </a:r>
          </a:p>
          <a:p>
            <a:r>
              <a:rPr lang="en-US" dirty="0"/>
              <a:t> </a:t>
            </a:r>
            <a:r>
              <a:rPr lang="en-US" dirty="0" err="1"/>
              <a:t>GenFuzz</a:t>
            </a:r>
            <a:r>
              <a:rPr lang="en-US" dirty="0"/>
              <a:t> minus cm, the orange line is </a:t>
            </a:r>
            <a:r>
              <a:rPr lang="en-US" dirty="0" err="1"/>
              <a:t>GenFuzz</a:t>
            </a:r>
            <a:r>
              <a:rPr lang="en-US" dirty="0"/>
              <a:t> without coverage-maximization algorithm. </a:t>
            </a:r>
          </a:p>
          <a:p>
            <a:r>
              <a:rPr lang="en-US" dirty="0"/>
              <a:t>We can see </a:t>
            </a:r>
            <a:r>
              <a:rPr lang="en-US" dirty="0" err="1"/>
              <a:t>GenFuzz</a:t>
            </a:r>
            <a:r>
              <a:rPr lang="en-US" dirty="0"/>
              <a:t>  minus cm quickly converges in early iterations.</a:t>
            </a:r>
          </a:p>
          <a:p>
            <a:endParaRPr lang="en-US" dirty="0"/>
          </a:p>
          <a:p>
            <a:endParaRPr lang="en-US" dirty="0"/>
          </a:p>
          <a:p>
            <a:r>
              <a:rPr lang="en-US" dirty="0"/>
              <a:t>To solve this problem, we propose a coverage-maximization algorithm. At high-level, our coverage-maximization algorithm can distinguish the coverage overlap within an iteration and will minimize the overlap effect when calculating the fitness. Due to limited time, for the algorithm details, please refer to our paper.</a:t>
            </a:r>
          </a:p>
          <a:p>
            <a:endParaRPr lang="en-US" dirty="0"/>
          </a:p>
        </p:txBody>
      </p:sp>
      <p:sp>
        <p:nvSpPr>
          <p:cNvPr id="4" name="Slide Number Placeholder 3"/>
          <p:cNvSpPr>
            <a:spLocks noGrp="1"/>
          </p:cNvSpPr>
          <p:nvPr>
            <p:ph type="sldNum" sz="quarter" idx="5"/>
          </p:nvPr>
        </p:nvSpPr>
        <p:spPr/>
        <p:txBody>
          <a:bodyPr/>
          <a:lstStyle/>
          <a:p>
            <a:fld id="{F76CAD0D-AC52-2D45-A0C3-06EE9BD3FA31}" type="slidenum">
              <a:rPr lang="en-US" smtClean="0"/>
              <a:t>12</a:t>
            </a:fld>
            <a:endParaRPr lang="en-US"/>
          </a:p>
        </p:txBody>
      </p:sp>
    </p:spTree>
    <p:extLst>
      <p:ext uri="{BB962C8B-B14F-4D97-AF65-F5344CB8AC3E}">
        <p14:creationId xmlns:p14="http://schemas.microsoft.com/office/powerpoint/2010/main" val="126299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experimental results. Table on the top of the slide compares the overall runtime between </a:t>
            </a:r>
            <a:r>
              <a:rPr lang="en-US" dirty="0" err="1"/>
              <a:t>GenFuzz</a:t>
            </a:r>
            <a:r>
              <a:rPr lang="en-US" dirty="0"/>
              <a:t> and the state of the art on different designs.</a:t>
            </a:r>
          </a:p>
          <a:p>
            <a:r>
              <a:rPr lang="en-US" dirty="0"/>
              <a:t>By fuzzing multiple inputs in parallel, </a:t>
            </a:r>
            <a:r>
              <a:rPr lang="en-US" dirty="0" err="1"/>
              <a:t>GenFuzz</a:t>
            </a:r>
            <a:r>
              <a:rPr lang="en-US" dirty="0"/>
              <a:t> becomes much faster than state of the art to achieve the same amount of coverage.</a:t>
            </a:r>
          </a:p>
          <a:p>
            <a:r>
              <a:rPr lang="en-US" dirty="0"/>
              <a:t>The maximum speedup we can get is roughly 80 times</a:t>
            </a:r>
          </a:p>
          <a:p>
            <a:endParaRPr lang="en-US" dirty="0"/>
          </a:p>
          <a:p>
            <a:r>
              <a:rPr lang="en-US" dirty="0"/>
              <a:t>Figures on the bottom of the slides compare the coverage throughput on different designs. Here we want to show by using the same amount of inputs, or instructions, whether we can still perform better than state of the arts.</a:t>
            </a:r>
          </a:p>
          <a:p>
            <a:r>
              <a:rPr lang="en-US" dirty="0"/>
              <a:t>The x-axis is number of words and cycles, which is similar and proportional to number of instructions, and the y-axis is the number of coverage we achieve.</a:t>
            </a:r>
          </a:p>
          <a:p>
            <a:r>
              <a:rPr lang="en-US" dirty="0"/>
              <a:t>By our experimental results, we found that when compared to state of the art. </a:t>
            </a:r>
            <a:r>
              <a:rPr lang="en-US" dirty="0" err="1"/>
              <a:t>GenFuzz</a:t>
            </a:r>
            <a:r>
              <a:rPr lang="en-US" dirty="0"/>
              <a:t> can achieve 2.1× speed-up and 1.6x speed-up by using the same amount of the instructions. </a:t>
            </a:r>
          </a:p>
        </p:txBody>
      </p:sp>
      <p:sp>
        <p:nvSpPr>
          <p:cNvPr id="4" name="Slide Number Placeholder 3"/>
          <p:cNvSpPr>
            <a:spLocks noGrp="1"/>
          </p:cNvSpPr>
          <p:nvPr>
            <p:ph type="sldNum" sz="quarter" idx="5"/>
          </p:nvPr>
        </p:nvSpPr>
        <p:spPr/>
        <p:txBody>
          <a:bodyPr/>
          <a:lstStyle/>
          <a:p>
            <a:fld id="{F76CAD0D-AC52-2D45-A0C3-06EE9BD3FA31}" type="slidenum">
              <a:rPr lang="en-US" smtClean="0"/>
              <a:t>13</a:t>
            </a:fld>
            <a:endParaRPr lang="en-US"/>
          </a:p>
        </p:txBody>
      </p:sp>
    </p:spTree>
    <p:extLst>
      <p:ext uri="{BB962C8B-B14F-4D97-AF65-F5344CB8AC3E}">
        <p14:creationId xmlns:p14="http://schemas.microsoft.com/office/powerpoint/2010/main" val="3112280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a:t>
            </a:r>
          </a:p>
          <a:p>
            <a:r>
              <a:rPr lang="en-US" dirty="0"/>
              <a:t>We have presented an efficient multi-input hardware </a:t>
            </a:r>
            <a:r>
              <a:rPr lang="en-US" dirty="0" err="1"/>
              <a:t>fuzzer</a:t>
            </a:r>
            <a:r>
              <a:rPr lang="en-US" dirty="0"/>
              <a:t> to fuzz multiple inputs in parallel using both CPU and GPU parallelisms.</a:t>
            </a:r>
          </a:p>
          <a:p>
            <a:r>
              <a:rPr lang="en-US" dirty="0"/>
              <a:t>We also presented an effective GA-based framework to produce interesting inputs </a:t>
            </a:r>
          </a:p>
          <a:p>
            <a:r>
              <a:rPr lang="en-US" dirty="0"/>
              <a:t>Finally, we have presented a novel coverage-maximization algorithm to avoid overlapped coverage during fuzzing.</a:t>
            </a:r>
          </a:p>
          <a:p>
            <a:endParaRPr lang="en-US" dirty="0"/>
          </a:p>
          <a:p>
            <a:endParaRPr lang="en-US" dirty="0"/>
          </a:p>
          <a:p>
            <a:r>
              <a:rPr lang="en-US" dirty="0"/>
              <a:t>Thanks for listening</a:t>
            </a:r>
          </a:p>
        </p:txBody>
      </p:sp>
      <p:sp>
        <p:nvSpPr>
          <p:cNvPr id="4" name="Slide Number Placeholder 3"/>
          <p:cNvSpPr>
            <a:spLocks noGrp="1"/>
          </p:cNvSpPr>
          <p:nvPr>
            <p:ph type="sldNum" sz="quarter" idx="5"/>
          </p:nvPr>
        </p:nvSpPr>
        <p:spPr/>
        <p:txBody>
          <a:bodyPr/>
          <a:lstStyle/>
          <a:p>
            <a:fld id="{F76CAD0D-AC52-2D45-A0C3-06EE9BD3FA31}" type="slidenum">
              <a:rPr lang="en-US" smtClean="0"/>
              <a:t>14</a:t>
            </a:fld>
            <a:endParaRPr lang="en-US"/>
          </a:p>
        </p:txBody>
      </p:sp>
    </p:spTree>
    <p:extLst>
      <p:ext uri="{BB962C8B-B14F-4D97-AF65-F5344CB8AC3E}">
        <p14:creationId xmlns:p14="http://schemas.microsoft.com/office/powerpoint/2010/main" val="169642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NimbusRomNo9L"/>
              </a:rPr>
              <a:t>what is hardware fuzzing and what’s the benefit of using hardware fuzzing. Well, we all know modern designs are very large, verification engineers or SoC designers typically need to manually create lots of inputs to verify a design, which put lots of strain on them.</a:t>
            </a:r>
          </a:p>
          <a:p>
            <a:endParaRPr lang="en-US" sz="1200" dirty="0">
              <a:effectLst/>
              <a:latin typeface="NimbusRomNo9L"/>
            </a:endParaRPr>
          </a:p>
          <a:p>
            <a:r>
              <a:rPr lang="en-US" dirty="0"/>
              <a:t>And recently, hardware fuzzing </a:t>
            </a:r>
            <a:r>
              <a:rPr lang="en-US" sz="1200" dirty="0">
                <a:effectLst/>
                <a:latin typeface="NimbusRomNo9L"/>
              </a:rPr>
              <a:t>has emerged as a promising automatic verification technique that allows you to efficiently discover and verify hardware bugs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shown in the figure on the top, typical hardware fuzzing select one input at a time, and mutate the input by, for example, changing one instruction of the input. We then compile the RTL design and the input, and perform RTL simulation. After the simulation, we get the output data. Based on the output data, If we found that this input discover new state of the design, we consider it is interesting and push the input back to the input pool.</a:t>
            </a:r>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However, this process requires time-consuming feedback analysis that often takes hours or days to finish.</a:t>
            </a:r>
            <a:endParaRPr lang="en-US" sz="1600" dirty="0"/>
          </a:p>
          <a:p>
            <a:endParaRPr lang="en-US" dirty="0"/>
          </a:p>
        </p:txBody>
      </p:sp>
      <p:sp>
        <p:nvSpPr>
          <p:cNvPr id="4" name="Slide Number Placeholder 3"/>
          <p:cNvSpPr>
            <a:spLocks noGrp="1"/>
          </p:cNvSpPr>
          <p:nvPr>
            <p:ph type="sldNum" sz="quarter" idx="5"/>
          </p:nvPr>
        </p:nvSpPr>
        <p:spPr/>
        <p:txBody>
          <a:bodyPr/>
          <a:lstStyle/>
          <a:p>
            <a:fld id="{F76CAD0D-AC52-2D45-A0C3-06EE9BD3FA31}" type="slidenum">
              <a:rPr lang="en-US" smtClean="0"/>
              <a:t>3</a:t>
            </a:fld>
            <a:endParaRPr lang="en-US"/>
          </a:p>
        </p:txBody>
      </p:sp>
    </p:spTree>
    <p:extLst>
      <p:ext uri="{BB962C8B-B14F-4D97-AF65-F5344CB8AC3E}">
        <p14:creationId xmlns:p14="http://schemas.microsoft.com/office/powerpoint/2010/main" val="385303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effectLst/>
                <a:latin typeface="Arial" panose="020B0604020202020204" pitchFamily="34" charset="0"/>
              </a:rPr>
              <a:t>Recent research has proposed several hardware fuzzing methods. While all these approaches have shown coverage or runtime</a:t>
            </a:r>
            <a:br>
              <a:rPr lang="en-US" dirty="0">
                <a:effectLst/>
              </a:rPr>
            </a:br>
            <a:r>
              <a:rPr lang="en-US" dirty="0">
                <a:effectLst/>
                <a:latin typeface="Arial" panose="020B0604020202020204" pitchFamily="34" charset="0"/>
              </a:rPr>
              <a:t>improvements, nearly all of them are limited to single-input</a:t>
            </a:r>
            <a:r>
              <a:rPr lang="en-US" b="0" i="0" dirty="0">
                <a:effectLst/>
                <a:latin typeface="+mn-lt"/>
              </a:rPr>
              <a:t> </a:t>
            </a:r>
            <a:r>
              <a:rPr lang="en-US" b="0" i="0" dirty="0">
                <a:effectLst/>
                <a:latin typeface="Arial" panose="020B0604020202020204" pitchFamily="34" charset="0"/>
              </a:rPr>
              <a:t>fuzzing using one CPU thread. They all perform single-input fuzzing as shown the figure on the top.</a:t>
            </a:r>
          </a:p>
          <a:p>
            <a:pPr algn="l" rtl="0"/>
            <a:r>
              <a:rPr lang="en-US" b="0" i="0" dirty="0">
                <a:effectLst/>
                <a:latin typeface="Arial" panose="020B0604020202020204" pitchFamily="34" charset="0"/>
              </a:rPr>
              <a:t> On the other hand, our work, </a:t>
            </a:r>
            <a:r>
              <a:rPr lang="en-US" b="0" i="0" dirty="0" err="1">
                <a:effectLst/>
                <a:latin typeface="Arial" panose="020B0604020202020204" pitchFamily="34" charset="0"/>
              </a:rPr>
              <a:t>GenFuzz</a:t>
            </a:r>
            <a:r>
              <a:rPr lang="en-US" b="0" i="0" dirty="0">
                <a:effectLst/>
                <a:latin typeface="Arial" panose="020B0604020202020204" pitchFamily="34" charset="0"/>
              </a:rPr>
              <a:t>, is a multi-input hardware </a:t>
            </a:r>
            <a:r>
              <a:rPr lang="en-US" b="0" i="0" dirty="0" err="1">
                <a:effectLst/>
                <a:latin typeface="Arial" panose="020B0604020202020204" pitchFamily="34" charset="0"/>
              </a:rPr>
              <a:t>fuzzer</a:t>
            </a:r>
            <a:r>
              <a:rPr lang="en-US" b="0" i="0" dirty="0">
                <a:effectLst/>
                <a:latin typeface="Arial" panose="020B0604020202020204" pitchFamily="34" charset="0"/>
              </a:rPr>
              <a:t> to fuzz multiple inputs in parallel  using both CPU and GPU parallelisms</a:t>
            </a:r>
            <a:endParaRPr lang="en-US" dirty="0"/>
          </a:p>
        </p:txBody>
      </p:sp>
      <p:sp>
        <p:nvSpPr>
          <p:cNvPr id="4" name="Slide Number Placeholder 3"/>
          <p:cNvSpPr>
            <a:spLocks noGrp="1"/>
          </p:cNvSpPr>
          <p:nvPr>
            <p:ph type="sldNum" sz="quarter" idx="5"/>
          </p:nvPr>
        </p:nvSpPr>
        <p:spPr/>
        <p:txBody>
          <a:bodyPr/>
          <a:lstStyle/>
          <a:p>
            <a:fld id="{F76CAD0D-AC52-2D45-A0C3-06EE9BD3FA31}" type="slidenum">
              <a:rPr lang="en-US" smtClean="0"/>
              <a:t>4</a:t>
            </a:fld>
            <a:endParaRPr lang="en-US"/>
          </a:p>
        </p:txBody>
      </p:sp>
    </p:spTree>
    <p:extLst>
      <p:ext uri="{BB962C8B-B14F-4D97-AF65-F5344CB8AC3E}">
        <p14:creationId xmlns:p14="http://schemas.microsoft.com/office/powerpoint/2010/main" val="3929991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a:t>
            </a:r>
            <a:r>
              <a:rPr lang="en-US" dirty="0" err="1"/>
              <a:t>GenFuzz</a:t>
            </a:r>
            <a:r>
              <a:rPr lang="en-US" dirty="0"/>
              <a:t> efficiently discovers new coverage by fuzzing multiple inputs in parallel. The graph in this slide shows the overview of </a:t>
            </a:r>
            <a:r>
              <a:rPr lang="en-US" dirty="0" err="1"/>
              <a:t>GenFuzz</a:t>
            </a:r>
            <a:r>
              <a:rPr lang="en-US" dirty="0"/>
              <a:t>. Our hardware fuzzing workload iterates five stages: GA (genetic </a:t>
            </a:r>
            <a:r>
              <a:rPr lang="en-US" dirty="0" err="1"/>
              <a:t>algorihm</a:t>
            </a:r>
            <a:r>
              <a:rPr lang="en-US" dirty="0"/>
              <a:t>), input processing, RTL simulation, cross-check and coverage maximization. </a:t>
            </a:r>
          </a:p>
          <a:p>
            <a:endParaRPr lang="en-US" dirty="0"/>
          </a:p>
          <a:p>
            <a:r>
              <a:rPr lang="en-US" dirty="0"/>
              <a:t>At the GA stage, </a:t>
            </a:r>
            <a:r>
              <a:rPr lang="en-US" dirty="0" err="1"/>
              <a:t>GenFuzz</a:t>
            </a:r>
            <a:r>
              <a:rPr lang="en-US" dirty="0"/>
              <a:t> generate new multiple inputs using our GA framework.</a:t>
            </a:r>
          </a:p>
          <a:p>
            <a:endParaRPr lang="en-US" dirty="0"/>
          </a:p>
          <a:p>
            <a:r>
              <a:rPr lang="en-US" dirty="0"/>
              <a:t>The next stage, input processing stage involves CPU-intensive tasks such as the compilation of simulation inputs</a:t>
            </a:r>
          </a:p>
          <a:p>
            <a:r>
              <a:rPr lang="en-US" dirty="0"/>
              <a:t>To improve runtime performance, we evenly distribute inputs across different CPUs to process each input in parallel.</a:t>
            </a:r>
          </a:p>
          <a:p>
            <a:r>
              <a:rPr lang="en-US" dirty="0"/>
              <a:t> </a:t>
            </a:r>
          </a:p>
          <a:p>
            <a:r>
              <a:rPr lang="en-US" dirty="0"/>
              <a:t>For the RTL simulation part, we integrate </a:t>
            </a:r>
            <a:r>
              <a:rPr lang="en-US" dirty="0" err="1"/>
              <a:t>RTLflow</a:t>
            </a:r>
            <a:r>
              <a:rPr lang="en-US" dirty="0"/>
              <a:t> into </a:t>
            </a:r>
            <a:r>
              <a:rPr lang="en-US" dirty="0" err="1"/>
              <a:t>GenFuzz</a:t>
            </a:r>
            <a:r>
              <a:rPr lang="en-US" dirty="0"/>
              <a:t> to enable GPU acceleration for multi-stimulus RTL simulation. </a:t>
            </a:r>
          </a:p>
          <a:p>
            <a:r>
              <a:rPr lang="en-US" dirty="0" err="1"/>
              <a:t>RTLflow</a:t>
            </a:r>
            <a:r>
              <a:rPr lang="en-US" dirty="0"/>
              <a:t> is our previous work that allows us to run multiple stimuli in parallel using GPU. </a:t>
            </a:r>
          </a:p>
          <a:p>
            <a:r>
              <a:rPr lang="en-US" dirty="0"/>
              <a:t>After the RTL simulation, we cross-check results derived from the reference simulator and </a:t>
            </a:r>
            <a:r>
              <a:rPr lang="en-US" dirty="0" err="1"/>
              <a:t>RTLflow</a:t>
            </a:r>
            <a:r>
              <a:rPr lang="en-US" dirty="0"/>
              <a:t>. </a:t>
            </a:r>
          </a:p>
          <a:p>
            <a:endParaRPr lang="en-US" dirty="0"/>
          </a:p>
          <a:p>
            <a:r>
              <a:rPr lang="en-US" dirty="0"/>
              <a:t>Finally, our coverage-maximization algorithm scores each input by analyzing the feedback of each input. </a:t>
            </a:r>
          </a:p>
          <a:p>
            <a:endParaRPr lang="en-US" dirty="0"/>
          </a:p>
          <a:p>
            <a:r>
              <a:rPr lang="en-US" dirty="0"/>
              <a:t>The fuzzing iteration continues until GA cannot find new coverage after a maximum number of iterations.</a:t>
            </a:r>
          </a:p>
          <a:p>
            <a:endParaRPr lang="en-US" dirty="0"/>
          </a:p>
          <a:p>
            <a:r>
              <a:rPr lang="en-US" dirty="0"/>
              <a:t>In the following slides, I’m </a:t>
            </a:r>
            <a:r>
              <a:rPr lang="en-US" dirty="0" err="1"/>
              <a:t>gonna</a:t>
            </a:r>
            <a:r>
              <a:rPr lang="en-US" dirty="0"/>
              <a:t> present our GA framework and our coverage maximization algorithm.</a:t>
            </a:r>
          </a:p>
        </p:txBody>
      </p:sp>
      <p:sp>
        <p:nvSpPr>
          <p:cNvPr id="4" name="Slide Number Placeholder 3"/>
          <p:cNvSpPr>
            <a:spLocks noGrp="1"/>
          </p:cNvSpPr>
          <p:nvPr>
            <p:ph type="sldNum" sz="quarter" idx="5"/>
          </p:nvPr>
        </p:nvSpPr>
        <p:spPr/>
        <p:txBody>
          <a:bodyPr/>
          <a:lstStyle/>
          <a:p>
            <a:fld id="{F76CAD0D-AC52-2D45-A0C3-06EE9BD3FA31}" type="slidenum">
              <a:rPr lang="en-US" smtClean="0"/>
              <a:t>5</a:t>
            </a:fld>
            <a:endParaRPr lang="en-US"/>
          </a:p>
        </p:txBody>
      </p:sp>
    </p:spTree>
    <p:extLst>
      <p:ext uri="{BB962C8B-B14F-4D97-AF65-F5344CB8AC3E}">
        <p14:creationId xmlns:p14="http://schemas.microsoft.com/office/powerpoint/2010/main" val="3551329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our GA-based framework is to produce new inputs that can maximally extend coverage using results from the previous fuzzing iteration. Our GA consists of selection, crossover, and mutation. Unlike existing mutation approaches that only select one input to mutate, our GA framework generate multiple inputs by exchanging interesting instructions between parents.</a:t>
            </a:r>
          </a:p>
          <a:p>
            <a:r>
              <a:rPr lang="en-US" dirty="0"/>
              <a:t>The graph in the slide shows the overview of our GA-based framework. </a:t>
            </a:r>
          </a:p>
          <a:p>
            <a:r>
              <a:rPr lang="en-US" dirty="0"/>
              <a:t>Now let’s go through the algorithm step by step.</a:t>
            </a:r>
          </a:p>
        </p:txBody>
      </p:sp>
      <p:sp>
        <p:nvSpPr>
          <p:cNvPr id="4" name="Slide Number Placeholder 3"/>
          <p:cNvSpPr>
            <a:spLocks noGrp="1"/>
          </p:cNvSpPr>
          <p:nvPr>
            <p:ph type="sldNum" sz="quarter" idx="5"/>
          </p:nvPr>
        </p:nvSpPr>
        <p:spPr/>
        <p:txBody>
          <a:bodyPr/>
          <a:lstStyle/>
          <a:p>
            <a:fld id="{F76CAD0D-AC52-2D45-A0C3-06EE9BD3FA31}" type="slidenum">
              <a:rPr lang="en-US" smtClean="0"/>
              <a:t>6</a:t>
            </a:fld>
            <a:endParaRPr lang="en-US"/>
          </a:p>
        </p:txBody>
      </p:sp>
    </p:spTree>
    <p:extLst>
      <p:ext uri="{BB962C8B-B14F-4D97-AF65-F5344CB8AC3E}">
        <p14:creationId xmlns:p14="http://schemas.microsoft.com/office/powerpoint/2010/main" val="76391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gene represents an instruction, and each individual consists of multiple genes to form an input.</a:t>
            </a:r>
          </a:p>
        </p:txBody>
      </p:sp>
      <p:sp>
        <p:nvSpPr>
          <p:cNvPr id="4" name="Slide Number Placeholder 3"/>
          <p:cNvSpPr>
            <a:spLocks noGrp="1"/>
          </p:cNvSpPr>
          <p:nvPr>
            <p:ph type="sldNum" sz="quarter" idx="5"/>
          </p:nvPr>
        </p:nvSpPr>
        <p:spPr/>
        <p:txBody>
          <a:bodyPr/>
          <a:lstStyle/>
          <a:p>
            <a:fld id="{F76CAD0D-AC52-2D45-A0C3-06EE9BD3FA31}" type="slidenum">
              <a:rPr lang="en-US" smtClean="0"/>
              <a:t>7</a:t>
            </a:fld>
            <a:endParaRPr lang="en-US"/>
          </a:p>
        </p:txBody>
      </p:sp>
    </p:spTree>
    <p:extLst>
      <p:ext uri="{BB962C8B-B14F-4D97-AF65-F5344CB8AC3E}">
        <p14:creationId xmlns:p14="http://schemas.microsoft.com/office/powerpoint/2010/main" val="287300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selection process chooses individuals with higher fitness from the input pool. For example, the fitness with 32 and 28 are selected. We apply Roulette-Wheel Selection (RWS) for our framework such that the probability of choosing an individual is proportional to its fitness.</a:t>
            </a:r>
          </a:p>
          <a:p>
            <a:r>
              <a:rPr lang="en-US" dirty="0"/>
              <a:t>We will present how </a:t>
            </a:r>
            <a:r>
              <a:rPr lang="en-US" dirty="0" err="1"/>
              <a:t>GenFuzz</a:t>
            </a:r>
            <a:r>
              <a:rPr lang="en-US" dirty="0"/>
              <a:t> calculates fitness in later slide.</a:t>
            </a:r>
          </a:p>
        </p:txBody>
      </p:sp>
      <p:sp>
        <p:nvSpPr>
          <p:cNvPr id="4" name="Slide Number Placeholder 3"/>
          <p:cNvSpPr>
            <a:spLocks noGrp="1"/>
          </p:cNvSpPr>
          <p:nvPr>
            <p:ph type="sldNum" sz="quarter" idx="5"/>
          </p:nvPr>
        </p:nvSpPr>
        <p:spPr/>
        <p:txBody>
          <a:bodyPr/>
          <a:lstStyle/>
          <a:p>
            <a:fld id="{F76CAD0D-AC52-2D45-A0C3-06EE9BD3FA31}" type="slidenum">
              <a:rPr lang="en-US" smtClean="0"/>
              <a:t>8</a:t>
            </a:fld>
            <a:endParaRPr lang="en-US"/>
          </a:p>
        </p:txBody>
      </p:sp>
    </p:spTree>
    <p:extLst>
      <p:ext uri="{BB962C8B-B14F-4D97-AF65-F5344CB8AC3E}">
        <p14:creationId xmlns:p14="http://schemas.microsoft.com/office/powerpoint/2010/main" val="47898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crossover process allows parents to exchange instructions for producing the next generation of inputs. We choose two parents from selected individuals and apply one-point crossover. As shown in the figure, genes of both parents after the crossover point shown as red line are interchanged. For example, the left child has add r1, r2, r5 from the left parent and </a:t>
            </a:r>
            <a:r>
              <a:rPr lang="en-US" dirty="0" err="1"/>
              <a:t>jalr</a:t>
            </a:r>
            <a:r>
              <a:rPr lang="en-US" dirty="0"/>
              <a:t> r8, 0(r6) from the right parent.</a:t>
            </a:r>
          </a:p>
        </p:txBody>
      </p:sp>
      <p:sp>
        <p:nvSpPr>
          <p:cNvPr id="4" name="Slide Number Placeholder 3"/>
          <p:cNvSpPr>
            <a:spLocks noGrp="1"/>
          </p:cNvSpPr>
          <p:nvPr>
            <p:ph type="sldNum" sz="quarter" idx="5"/>
          </p:nvPr>
        </p:nvSpPr>
        <p:spPr/>
        <p:txBody>
          <a:bodyPr/>
          <a:lstStyle/>
          <a:p>
            <a:fld id="{F76CAD0D-AC52-2D45-A0C3-06EE9BD3FA31}" type="slidenum">
              <a:rPr lang="en-US" smtClean="0"/>
              <a:t>9</a:t>
            </a:fld>
            <a:endParaRPr lang="en-US"/>
          </a:p>
        </p:txBody>
      </p:sp>
    </p:spTree>
    <p:extLst>
      <p:ext uri="{BB962C8B-B14F-4D97-AF65-F5344CB8AC3E}">
        <p14:creationId xmlns:p14="http://schemas.microsoft.com/office/powerpoint/2010/main" val="221849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mutation process provides a mechanism for newborn inputs to  create more diversity. During the mutation phase, we iterate each gene in an individual and decide if the gene is mutated using the </a:t>
            </a:r>
            <a:r>
              <a:rPr lang="en-US" dirty="0" err="1"/>
              <a:t>muation</a:t>
            </a:r>
            <a:r>
              <a:rPr lang="en-US" dirty="0"/>
              <a:t> rate. Our mutation contains three operators: insert, delete, and replace as shown in the left figure. Once mutation occurs, we randomly choose one of three operators to mutate the gene. </a:t>
            </a:r>
          </a:p>
          <a:p>
            <a:r>
              <a:rPr lang="en-US" dirty="0"/>
              <a:t>For example, the left child here, when we iterate to </a:t>
            </a:r>
            <a:r>
              <a:rPr lang="en-US" dirty="0" err="1"/>
              <a:t>jarlr</a:t>
            </a:r>
            <a:r>
              <a:rPr lang="en-US" dirty="0"/>
              <a:t> r8, 0(r6), we mutate this instruction and insert a _replace flag. And finally, this replace flag is changed to </a:t>
            </a:r>
            <a:r>
              <a:rPr lang="en-US" dirty="0" err="1"/>
              <a:t>xor</a:t>
            </a:r>
            <a:r>
              <a:rPr lang="en-US" dirty="0"/>
              <a:t> r1, r1, r2.</a:t>
            </a:r>
          </a:p>
        </p:txBody>
      </p:sp>
      <p:sp>
        <p:nvSpPr>
          <p:cNvPr id="4" name="Slide Number Placeholder 3"/>
          <p:cNvSpPr>
            <a:spLocks noGrp="1"/>
          </p:cNvSpPr>
          <p:nvPr>
            <p:ph type="sldNum" sz="quarter" idx="5"/>
          </p:nvPr>
        </p:nvSpPr>
        <p:spPr/>
        <p:txBody>
          <a:bodyPr/>
          <a:lstStyle/>
          <a:p>
            <a:fld id="{F76CAD0D-AC52-2D45-A0C3-06EE9BD3FA31}" type="slidenum">
              <a:rPr lang="en-US" smtClean="0"/>
              <a:t>10</a:t>
            </a:fld>
            <a:endParaRPr lang="en-US"/>
          </a:p>
        </p:txBody>
      </p:sp>
    </p:spTree>
    <p:extLst>
      <p:ext uri="{BB962C8B-B14F-4D97-AF65-F5344CB8AC3E}">
        <p14:creationId xmlns:p14="http://schemas.microsoft.com/office/powerpoint/2010/main" val="4019099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22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74C8-7F11-9D4D-B101-49042A913C00}"/>
              </a:ext>
            </a:extLst>
          </p:cNvPr>
          <p:cNvSpPr>
            <a:spLocks noGrp="1"/>
          </p:cNvSpPr>
          <p:nvPr>
            <p:ph type="ctrTitle"/>
          </p:nvPr>
        </p:nvSpPr>
        <p:spPr>
          <a:xfrm>
            <a:off x="643466" y="2754087"/>
            <a:ext cx="8229792" cy="246017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455635E-1B0B-FF46-9BCE-0C944BD16758}"/>
              </a:ext>
            </a:extLst>
          </p:cNvPr>
          <p:cNvSpPr>
            <a:spLocks noGrp="1"/>
          </p:cNvSpPr>
          <p:nvPr>
            <p:ph type="subTitle" idx="1"/>
          </p:nvPr>
        </p:nvSpPr>
        <p:spPr>
          <a:xfrm>
            <a:off x="643465" y="5323170"/>
            <a:ext cx="8229793" cy="138242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6351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4DEF-3949-7744-8DD1-D71185B5D5BA}"/>
              </a:ext>
            </a:extLst>
          </p:cNvPr>
          <p:cNvSpPr>
            <a:spLocks noGrp="1"/>
          </p:cNvSpPr>
          <p:nvPr>
            <p:ph type="title"/>
          </p:nvPr>
        </p:nvSpPr>
        <p:spPr>
          <a:xfrm>
            <a:off x="218660" y="365125"/>
            <a:ext cx="1171823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7379767-5ABD-F34C-8F79-814A80A9A022}"/>
              </a:ext>
            </a:extLst>
          </p:cNvPr>
          <p:cNvSpPr>
            <a:spLocks noGrp="1"/>
          </p:cNvSpPr>
          <p:nvPr>
            <p:ph idx="1"/>
          </p:nvPr>
        </p:nvSpPr>
        <p:spPr>
          <a:xfrm>
            <a:off x="218661" y="1825625"/>
            <a:ext cx="11718235" cy="41913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576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30C6-B321-6143-A08B-85AF799EDFB7}"/>
              </a:ext>
            </a:extLst>
          </p:cNvPr>
          <p:cNvSpPr>
            <a:spLocks noGrp="1"/>
          </p:cNvSpPr>
          <p:nvPr>
            <p:ph type="title"/>
          </p:nvPr>
        </p:nvSpPr>
        <p:spPr>
          <a:xfrm>
            <a:off x="268357" y="365125"/>
            <a:ext cx="11608903"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C07DD3-DA4B-5846-BD6A-62CE469DC002}"/>
              </a:ext>
            </a:extLst>
          </p:cNvPr>
          <p:cNvSpPr>
            <a:spLocks noGrp="1"/>
          </p:cNvSpPr>
          <p:nvPr>
            <p:ph sz="half" idx="1"/>
          </p:nvPr>
        </p:nvSpPr>
        <p:spPr>
          <a:xfrm>
            <a:off x="268357" y="1825625"/>
            <a:ext cx="5751443" cy="4197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B439A6-3255-AC45-B6AB-3FB4CFCCADA7}"/>
              </a:ext>
            </a:extLst>
          </p:cNvPr>
          <p:cNvSpPr>
            <a:spLocks noGrp="1"/>
          </p:cNvSpPr>
          <p:nvPr>
            <p:ph sz="half" idx="2"/>
          </p:nvPr>
        </p:nvSpPr>
        <p:spPr>
          <a:xfrm>
            <a:off x="6172199" y="1825625"/>
            <a:ext cx="5705061" cy="4197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345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30E10-40D5-4C41-9E02-1CF6CD009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54FFD7C-F2BB-FD42-9838-2354E06A0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2363627"/>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2" r:id="rId4"/>
  </p:sldLayoutIdLst>
  <p:txStyles>
    <p:title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A5DDEE"/>
        </a:buClr>
        <a:buFont typeface="Courier New" panose="02070309020205020404" pitchFamily="49" charset="0"/>
        <a:buChar char="o"/>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47839"/>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2D833"/>
        </a:buClr>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F97D3"/>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5DDEE"/>
        </a:buClr>
        <a:buFont typeface="Courier New" panose="02070309020205020404" pitchFamily="49"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781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 Mutation</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D436F3BE-72F0-BD7D-B3C5-321CFC9EAC72}"/>
              </a:ext>
            </a:extLst>
          </p:cNvPr>
          <p:cNvSpPr/>
          <p:nvPr/>
        </p:nvSpPr>
        <p:spPr>
          <a:xfrm>
            <a:off x="2204555" y="855256"/>
            <a:ext cx="7815099" cy="2462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683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for solving multi-input fuzzing</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10577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A18440-39F5-A7C7-F9B2-85844673C295}"/>
                  </a:ext>
                </a:extLst>
              </p:cNvPr>
              <p:cNvSpPr txBox="1"/>
              <p:nvPr/>
            </p:nvSpPr>
            <p:spPr>
              <a:xfrm>
                <a:off x="986869" y="1557358"/>
                <a:ext cx="5550687" cy="923330"/>
              </a:xfrm>
              <a:prstGeom prst="rect">
                <a:avLst/>
              </a:prstGeom>
              <a:noFill/>
            </p:spPr>
            <p:txBody>
              <a:bodyPr wrap="none" rtlCol="0">
                <a:spAutoFit/>
              </a:bodyPr>
              <a:lstStyle/>
              <a:p>
                <a:r>
                  <a:rPr lang="en-US" dirty="0">
                    <a:solidFill>
                      <a:schemeClr val="tx1"/>
                    </a:solidFill>
                  </a:rPr>
                  <a:t>Issue: </a:t>
                </a:r>
                <a:r>
                  <a:rPr lang="en-US" dirty="0" err="1">
                    <a:solidFill>
                      <a:schemeClr val="tx1"/>
                    </a:solidFill>
                  </a:rPr>
                  <a:t>GenFuzz</a:t>
                </a:r>
                <a:r>
                  <a:rPr lang="en-US" dirty="0">
                    <a:solidFill>
                      <a:schemeClr val="tx1"/>
                    </a:solidFill>
                  </a:rPr>
                  <a:t> without coverage-maximization </a:t>
                </a:r>
              </a:p>
              <a:p>
                <a:r>
                  <a:rPr lang="en-US" dirty="0">
                    <a:solidFill>
                      <a:schemeClr val="tx1"/>
                    </a:solidFill>
                  </a:rPr>
                  <a:t>algorithm (</a:t>
                </a:r>
                <a14:m>
                  <m:oMath xmlns:m="http://schemas.openxmlformats.org/officeDocument/2006/math">
                    <m:sSup>
                      <m:sSupPr>
                        <m:ctrlPr>
                          <a:rPr lang="en-US" i="1" smtClean="0">
                            <a:solidFill>
                              <a:schemeClr val="tx1"/>
                            </a:solidFill>
                            <a:latin typeface="Cambria Math" panose="02040503050406030204" pitchFamily="18" charset="0"/>
                          </a:rPr>
                        </m:ctrlPr>
                      </m:sSupPr>
                      <m:e>
                        <m:r>
                          <m:rPr>
                            <m:sty m:val="p"/>
                          </m:rPr>
                          <a:rPr lang="en-US" b="0" i="0" smtClean="0">
                            <a:solidFill>
                              <a:schemeClr val="tx1"/>
                            </a:solidFill>
                            <a:latin typeface="Cambria Math" panose="02040503050406030204" pitchFamily="18" charset="0"/>
                          </a:rPr>
                          <m:t>GenFuzz</m:t>
                        </m:r>
                      </m:e>
                      <m:sup>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cm</m:t>
                        </m:r>
                      </m:sup>
                    </m:sSup>
                  </m:oMath>
                </a14:m>
                <a:r>
                  <a:rPr lang="en-US" dirty="0">
                    <a:solidFill>
                      <a:schemeClr val="tx1"/>
                    </a:solidFill>
                  </a:rPr>
                  <a:t>) will coverage in early iterations</a:t>
                </a:r>
              </a:p>
              <a:p>
                <a:endParaRPr lang="en-US" dirty="0"/>
              </a:p>
            </p:txBody>
          </p:sp>
        </mc:Choice>
        <mc:Fallback xmlns="">
          <p:sp>
            <p:nvSpPr>
              <p:cNvPr id="12" name="TextBox 11">
                <a:extLst>
                  <a:ext uri="{FF2B5EF4-FFF2-40B4-BE49-F238E27FC236}">
                    <a16:creationId xmlns:a16="http://schemas.microsoft.com/office/drawing/2014/main" id="{0EA18440-39F5-A7C7-F9B2-85844673C295}"/>
                  </a:ext>
                </a:extLst>
              </p:cNvPr>
              <p:cNvSpPr txBox="1">
                <a:spLocks noRot="1" noChangeAspect="1" noMove="1" noResize="1" noEditPoints="1" noAdjustHandles="1" noChangeArrowheads="1" noChangeShapeType="1" noTextEdit="1"/>
              </p:cNvSpPr>
              <p:nvPr/>
            </p:nvSpPr>
            <p:spPr>
              <a:xfrm>
                <a:off x="986869" y="1557358"/>
                <a:ext cx="5550687" cy="923330"/>
              </a:xfrm>
              <a:prstGeom prst="rect">
                <a:avLst/>
              </a:prstGeom>
              <a:blipFill>
                <a:blip r:embed="rId5"/>
                <a:stretch>
                  <a:fillRect l="-913" t="-270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Coverage-Maximization Algorithm</a:t>
            </a:r>
            <a:endParaRPr lang="en-US" dirty="0"/>
          </a:p>
        </p:txBody>
      </p:sp>
      <p:pic>
        <p:nvPicPr>
          <p:cNvPr id="5" name="Picture 4" descr="A picture containing text, screenshot, font&#10;&#10;Description automatically generated">
            <a:extLst>
              <a:ext uri="{FF2B5EF4-FFF2-40B4-BE49-F238E27FC236}">
                <a16:creationId xmlns:a16="http://schemas.microsoft.com/office/drawing/2014/main" id="{09324BF9-FD97-A6A4-350F-8AA88B3E4589}"/>
              </a:ext>
            </a:extLst>
          </p:cNvPr>
          <p:cNvPicPr>
            <a:picLocks noChangeAspect="1"/>
          </p:cNvPicPr>
          <p:nvPr/>
        </p:nvPicPr>
        <p:blipFill>
          <a:blip r:embed="rId6"/>
          <a:stretch>
            <a:fillRect/>
          </a:stretch>
        </p:blipFill>
        <p:spPr>
          <a:xfrm>
            <a:off x="6457510" y="2159465"/>
            <a:ext cx="5064072" cy="3021277"/>
          </a:xfrm>
          <a:prstGeom prst="rect">
            <a:avLst/>
          </a:prstGeom>
        </p:spPr>
      </p:pic>
      <p:pic>
        <p:nvPicPr>
          <p:cNvPr id="8" name="Picture 7">
            <a:extLst>
              <a:ext uri="{FF2B5EF4-FFF2-40B4-BE49-F238E27FC236}">
                <a16:creationId xmlns:a16="http://schemas.microsoft.com/office/drawing/2014/main" id="{F9E8D7C4-6D23-A96E-2104-65ADD9C60404}"/>
              </a:ext>
            </a:extLst>
          </p:cNvPr>
          <p:cNvPicPr>
            <a:picLocks noChangeAspect="1"/>
          </p:cNvPicPr>
          <p:nvPr/>
        </p:nvPicPr>
        <p:blipFill>
          <a:blip r:embed="rId7"/>
          <a:stretch>
            <a:fillRect/>
          </a:stretch>
        </p:blipFill>
        <p:spPr>
          <a:xfrm>
            <a:off x="6417796" y="5202953"/>
            <a:ext cx="5143500" cy="520700"/>
          </a:xfrm>
          <a:prstGeom prst="rect">
            <a:avLst/>
          </a:prstGeom>
        </p:spPr>
      </p:pic>
      <p:sp>
        <p:nvSpPr>
          <p:cNvPr id="11" name="Rectangle 10">
            <a:extLst>
              <a:ext uri="{FF2B5EF4-FFF2-40B4-BE49-F238E27FC236}">
                <a16:creationId xmlns:a16="http://schemas.microsoft.com/office/drawing/2014/main" id="{17A7A347-F8EA-2190-B182-D3BF4368A481}"/>
              </a:ext>
            </a:extLst>
          </p:cNvPr>
          <p:cNvSpPr/>
          <p:nvPr/>
        </p:nvSpPr>
        <p:spPr>
          <a:xfrm>
            <a:off x="968906" y="1557359"/>
            <a:ext cx="5470640" cy="720892"/>
          </a:xfrm>
          <a:prstGeom prst="rect">
            <a:avLst/>
          </a:prstGeom>
          <a:solidFill>
            <a:srgbClr val="00B050">
              <a:alpha val="1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descr="A graph of different colored lines&#10;&#10;Description automatically generated">
            <a:extLst>
              <a:ext uri="{FF2B5EF4-FFF2-40B4-BE49-F238E27FC236}">
                <a16:creationId xmlns:a16="http://schemas.microsoft.com/office/drawing/2014/main" id="{CE8F9CF3-BE4D-728E-F0CF-03226A0D423F}"/>
              </a:ext>
            </a:extLst>
          </p:cNvPr>
          <p:cNvPicPr>
            <a:picLocks noChangeAspect="1"/>
          </p:cNvPicPr>
          <p:nvPr/>
        </p:nvPicPr>
        <p:blipFill>
          <a:blip r:embed="rId8"/>
          <a:stretch>
            <a:fillRect/>
          </a:stretch>
        </p:blipFill>
        <p:spPr>
          <a:xfrm>
            <a:off x="1923968" y="2480688"/>
            <a:ext cx="3560516" cy="3249744"/>
          </a:xfrm>
          <a:prstGeom prst="rect">
            <a:avLst/>
          </a:prstGeom>
        </p:spPr>
      </p:pic>
    </p:spTree>
    <p:extLst>
      <p:ext uri="{BB962C8B-B14F-4D97-AF65-F5344CB8AC3E}">
        <p14:creationId xmlns:p14="http://schemas.microsoft.com/office/powerpoint/2010/main" val="159623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Experimental Results</a:t>
            </a:r>
            <a:endParaRPr lang="en-US" dirty="0"/>
          </a:p>
        </p:txBody>
      </p:sp>
      <p:pic>
        <p:nvPicPr>
          <p:cNvPr id="4" name="Content Placeholder 5">
            <a:extLst>
              <a:ext uri="{FF2B5EF4-FFF2-40B4-BE49-F238E27FC236}">
                <a16:creationId xmlns:a16="http://schemas.microsoft.com/office/drawing/2014/main" id="{A62E503F-9154-ABB8-2511-547C0FD203BB}"/>
              </a:ext>
            </a:extLst>
          </p:cNvPr>
          <p:cNvPicPr>
            <a:picLocks noChangeAspect="1"/>
          </p:cNvPicPr>
          <p:nvPr/>
        </p:nvPicPr>
        <p:blipFill>
          <a:blip r:embed="rId4"/>
          <a:stretch>
            <a:fillRect/>
          </a:stretch>
        </p:blipFill>
        <p:spPr>
          <a:xfrm>
            <a:off x="1399244" y="4097381"/>
            <a:ext cx="8989837" cy="2014823"/>
          </a:xfrm>
          <a:prstGeom prst="rect">
            <a:avLst/>
          </a:prstGeom>
        </p:spPr>
      </p:pic>
      <p:pic>
        <p:nvPicPr>
          <p:cNvPr id="9" name="Picture 8" descr="A picture containing text, screenshot, font, white&#10;&#10;Description automatically generated">
            <a:extLst>
              <a:ext uri="{FF2B5EF4-FFF2-40B4-BE49-F238E27FC236}">
                <a16:creationId xmlns:a16="http://schemas.microsoft.com/office/drawing/2014/main" id="{2FEA9DF3-FA59-6239-ED3B-9584FE6A8C98}"/>
              </a:ext>
            </a:extLst>
          </p:cNvPr>
          <p:cNvPicPr>
            <a:picLocks noChangeAspect="1"/>
          </p:cNvPicPr>
          <p:nvPr/>
        </p:nvPicPr>
        <p:blipFill>
          <a:blip r:embed="rId5"/>
          <a:stretch>
            <a:fillRect/>
          </a:stretch>
        </p:blipFill>
        <p:spPr>
          <a:xfrm>
            <a:off x="1189845" y="1414177"/>
            <a:ext cx="9377639" cy="2014823"/>
          </a:xfrm>
          <a:prstGeom prst="rect">
            <a:avLst/>
          </a:prstGeom>
        </p:spPr>
      </p:pic>
      <p:sp>
        <p:nvSpPr>
          <p:cNvPr id="5" name="Rectangle 4">
            <a:extLst>
              <a:ext uri="{FF2B5EF4-FFF2-40B4-BE49-F238E27FC236}">
                <a16:creationId xmlns:a16="http://schemas.microsoft.com/office/drawing/2014/main" id="{128DC495-B01D-1860-35DD-FDC07CC915DC}"/>
              </a:ext>
            </a:extLst>
          </p:cNvPr>
          <p:cNvSpPr/>
          <p:nvPr/>
        </p:nvSpPr>
        <p:spPr>
          <a:xfrm>
            <a:off x="2563746" y="3833537"/>
            <a:ext cx="2580206" cy="307777"/>
          </a:xfrm>
          <a:prstGeom prst="rect">
            <a:avLst/>
          </a:prstGeom>
          <a:solidFill>
            <a:srgbClr val="00B050">
              <a:alpha val="1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BDC331-EB32-D402-D5EA-553760D4CAC2}"/>
                  </a:ext>
                </a:extLst>
              </p:cNvPr>
              <p:cNvSpPr txBox="1"/>
              <p:nvPr/>
            </p:nvSpPr>
            <p:spPr>
              <a:xfrm>
                <a:off x="2677854" y="3833538"/>
                <a:ext cx="2351991" cy="307777"/>
              </a:xfrm>
              <a:prstGeom prst="rect">
                <a:avLst/>
              </a:prstGeom>
              <a:noFill/>
            </p:spPr>
            <p:txBody>
              <a:bodyPr wrap="none" rtlCol="0">
                <a:spAutoFit/>
              </a:bodyPr>
              <a:lstStyle/>
              <a:p>
                <a:r>
                  <a:rPr lang="en-US" sz="1400" dirty="0"/>
                  <a:t>2.1</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a:t>more coverage number</a:t>
                </a:r>
              </a:p>
            </p:txBody>
          </p:sp>
        </mc:Choice>
        <mc:Fallback xmlns="">
          <p:sp>
            <p:nvSpPr>
              <p:cNvPr id="6" name="TextBox 5">
                <a:extLst>
                  <a:ext uri="{FF2B5EF4-FFF2-40B4-BE49-F238E27FC236}">
                    <a16:creationId xmlns:a16="http://schemas.microsoft.com/office/drawing/2014/main" id="{DCBDC331-EB32-D402-D5EA-553760D4CAC2}"/>
                  </a:ext>
                </a:extLst>
              </p:cNvPr>
              <p:cNvSpPr txBox="1">
                <a:spLocks noRot="1" noChangeAspect="1" noMove="1" noResize="1" noEditPoints="1" noAdjustHandles="1" noChangeArrowheads="1" noChangeShapeType="1" noTextEdit="1"/>
              </p:cNvSpPr>
              <p:nvPr/>
            </p:nvSpPr>
            <p:spPr>
              <a:xfrm>
                <a:off x="2677854" y="3833538"/>
                <a:ext cx="2351991" cy="307777"/>
              </a:xfrm>
              <a:prstGeom prst="rect">
                <a:avLst/>
              </a:prstGeom>
              <a:blipFill>
                <a:blip r:embed="rId8"/>
                <a:stretch>
                  <a:fillRect l="-538" t="-4000" b="-2400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9E7DD78-00DE-0538-D9A9-44963928AAAB}"/>
              </a:ext>
            </a:extLst>
          </p:cNvPr>
          <p:cNvSpPr/>
          <p:nvPr/>
        </p:nvSpPr>
        <p:spPr>
          <a:xfrm>
            <a:off x="7063550" y="3830148"/>
            <a:ext cx="2580206" cy="307777"/>
          </a:xfrm>
          <a:prstGeom prst="rect">
            <a:avLst/>
          </a:prstGeom>
          <a:solidFill>
            <a:srgbClr val="00B050">
              <a:alpha val="1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AEC81C-9DCA-EC26-65F9-1D1C10731515}"/>
                  </a:ext>
                </a:extLst>
              </p:cNvPr>
              <p:cNvSpPr txBox="1"/>
              <p:nvPr/>
            </p:nvSpPr>
            <p:spPr>
              <a:xfrm>
                <a:off x="7177658" y="3830149"/>
                <a:ext cx="2357761" cy="307777"/>
              </a:xfrm>
              <a:prstGeom prst="rect">
                <a:avLst/>
              </a:prstGeom>
              <a:noFill/>
            </p:spPr>
            <p:txBody>
              <a:bodyPr wrap="none" rtlCol="0">
                <a:spAutoFit/>
              </a:bodyPr>
              <a:lstStyle/>
              <a:p>
                <a:r>
                  <a:rPr lang="en-US" sz="1400" dirty="0"/>
                  <a:t>1.6</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oMath>
                </a14:m>
                <a:r>
                  <a:rPr lang="en-US" sz="1400" dirty="0"/>
                  <a:t>more coverage number</a:t>
                </a:r>
              </a:p>
            </p:txBody>
          </p:sp>
        </mc:Choice>
        <mc:Fallback xmlns="">
          <p:sp>
            <p:nvSpPr>
              <p:cNvPr id="8" name="TextBox 7">
                <a:extLst>
                  <a:ext uri="{FF2B5EF4-FFF2-40B4-BE49-F238E27FC236}">
                    <a16:creationId xmlns:a16="http://schemas.microsoft.com/office/drawing/2014/main" id="{FFAEC81C-9DCA-EC26-65F9-1D1C10731515}"/>
                  </a:ext>
                </a:extLst>
              </p:cNvPr>
              <p:cNvSpPr txBox="1">
                <a:spLocks noRot="1" noChangeAspect="1" noMove="1" noResize="1" noEditPoints="1" noAdjustHandles="1" noChangeArrowheads="1" noChangeShapeType="1" noTextEdit="1"/>
              </p:cNvSpPr>
              <p:nvPr/>
            </p:nvSpPr>
            <p:spPr>
              <a:xfrm>
                <a:off x="7177658" y="3830149"/>
                <a:ext cx="2357761" cy="307777"/>
              </a:xfrm>
              <a:prstGeom prst="rect">
                <a:avLst/>
              </a:prstGeom>
              <a:blipFill>
                <a:blip r:embed="rId9"/>
                <a:stretch>
                  <a:fillRect l="-535"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3782267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Conclusion</a:t>
            </a:r>
            <a:endParaRPr lang="en-US" dirty="0"/>
          </a:p>
        </p:txBody>
      </p:sp>
      <p:sp>
        <p:nvSpPr>
          <p:cNvPr id="3" name="Content Placeholder 2">
            <a:extLst>
              <a:ext uri="{FF2B5EF4-FFF2-40B4-BE49-F238E27FC236}">
                <a16:creationId xmlns:a16="http://schemas.microsoft.com/office/drawing/2014/main" id="{25564B45-E345-024F-93A5-9693A579D86F}"/>
              </a:ext>
            </a:extLst>
          </p:cNvPr>
          <p:cNvSpPr>
            <a:spLocks noGrp="1"/>
          </p:cNvSpPr>
          <p:nvPr>
            <p:ph idx="1"/>
          </p:nvPr>
        </p:nvSpPr>
        <p:spPr/>
        <p:txBody>
          <a:bodyPr/>
          <a:lstStyle/>
          <a:p>
            <a:pPr>
              <a:buFont typeface="Arial" panose="020B0604020202020204" pitchFamily="34" charset="0"/>
              <a:buChar char="•"/>
            </a:pPr>
            <a:r>
              <a:rPr lang="en-US" sz="1800" dirty="0" err="1">
                <a:effectLst/>
                <a:latin typeface="NimbusRomNo9L"/>
              </a:rPr>
              <a:t>GenFuzz</a:t>
            </a:r>
            <a:r>
              <a:rPr lang="en-US" sz="1800" dirty="0">
                <a:effectLst/>
                <a:latin typeface="NimbusRomNo9L"/>
              </a:rPr>
              <a:t> is </a:t>
            </a:r>
            <a:r>
              <a:rPr lang="en-US" sz="1800" b="1" dirty="0">
                <a:effectLst/>
                <a:latin typeface="NimbusRomNo9L"/>
              </a:rPr>
              <a:t>an efficient multi-input hardware </a:t>
            </a:r>
            <a:r>
              <a:rPr lang="en-US" sz="1800" b="1" dirty="0" err="1">
                <a:effectLst/>
                <a:latin typeface="NimbusRomNo9L"/>
              </a:rPr>
              <a:t>fuzzer</a:t>
            </a:r>
            <a:r>
              <a:rPr lang="en-US" sz="1800" b="1" dirty="0">
                <a:effectLst/>
                <a:latin typeface="NimbusRomNo9L"/>
              </a:rPr>
              <a:t> </a:t>
            </a:r>
            <a:r>
              <a:rPr lang="en-US" sz="1800" dirty="0">
                <a:effectLst/>
                <a:latin typeface="NimbusRomNo9L"/>
              </a:rPr>
              <a:t>to fuzz multiple inputs simultaneously using both CPU and GPU parallelisms</a:t>
            </a:r>
          </a:p>
          <a:p>
            <a:pPr>
              <a:buFont typeface="Arial" panose="020B0604020202020204" pitchFamily="34" charset="0"/>
              <a:buChar char="•"/>
            </a:pPr>
            <a:endParaRPr lang="en-US" sz="1800" dirty="0">
              <a:effectLst/>
              <a:latin typeface="CMSY7"/>
            </a:endParaRPr>
          </a:p>
          <a:p>
            <a:pPr>
              <a:buFont typeface="Arial" panose="020B0604020202020204" pitchFamily="34" charset="0"/>
              <a:buChar char="•"/>
            </a:pPr>
            <a:r>
              <a:rPr lang="en-US" sz="1800" dirty="0">
                <a:effectLst/>
                <a:latin typeface="NimbusRomNo9L"/>
              </a:rPr>
              <a:t>We have presented </a:t>
            </a:r>
            <a:r>
              <a:rPr lang="en-US" sz="1800" b="1" dirty="0">
                <a:effectLst/>
                <a:latin typeface="NimbusRomNo9L"/>
              </a:rPr>
              <a:t>an effective GA-based framework </a:t>
            </a:r>
            <a:r>
              <a:rPr lang="en-US" sz="1800" dirty="0">
                <a:effectLst/>
                <a:latin typeface="NimbusRomNo9L"/>
              </a:rPr>
              <a:t>to iteratively produce multiple inputs of interest that are most likely to extend the coverage</a:t>
            </a:r>
          </a:p>
          <a:p>
            <a:pPr>
              <a:buFont typeface="Arial" panose="020B0604020202020204" pitchFamily="34" charset="0"/>
              <a:buChar char="•"/>
            </a:pPr>
            <a:endParaRPr lang="en-US" sz="1800" dirty="0">
              <a:effectLst/>
              <a:latin typeface="CMSY7"/>
            </a:endParaRPr>
          </a:p>
          <a:p>
            <a:pPr>
              <a:buFont typeface="Arial" panose="020B0604020202020204" pitchFamily="34" charset="0"/>
              <a:buChar char="•"/>
            </a:pPr>
            <a:r>
              <a:rPr lang="en-US" sz="1800" dirty="0">
                <a:effectLst/>
                <a:latin typeface="NimbusRomNo9L"/>
              </a:rPr>
              <a:t>We have presented </a:t>
            </a:r>
            <a:r>
              <a:rPr lang="en-US" sz="1800" b="1" dirty="0">
                <a:effectLst/>
                <a:latin typeface="NimbusRomNo9L"/>
              </a:rPr>
              <a:t>a novel coverage-maximization algorithm </a:t>
            </a:r>
            <a:r>
              <a:rPr lang="en-US" sz="1800" dirty="0">
                <a:effectLst/>
                <a:latin typeface="NimbusRomNo9L"/>
              </a:rPr>
              <a:t>to avoid overlapped coverage for both inter- and intra- fuzzing iterations</a:t>
            </a:r>
            <a:endParaRPr lang="en-US" sz="1800" dirty="0">
              <a:effectLst/>
              <a:latin typeface="CMSY7"/>
            </a:endParaRPr>
          </a:p>
          <a:p>
            <a:endParaRPr lang="en-US" dirty="0"/>
          </a:p>
        </p:txBody>
      </p:sp>
    </p:spTree>
    <p:extLst>
      <p:ext uri="{BB962C8B-B14F-4D97-AF65-F5344CB8AC3E}">
        <p14:creationId xmlns:p14="http://schemas.microsoft.com/office/powerpoint/2010/main" val="1461486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EB03-8380-DA47-BBA6-C12D32F83634}"/>
              </a:ext>
            </a:extLst>
          </p:cNvPr>
          <p:cNvSpPr>
            <a:spLocks noGrp="1"/>
          </p:cNvSpPr>
          <p:nvPr>
            <p:ph type="ctrTitle"/>
          </p:nvPr>
        </p:nvSpPr>
        <p:spPr>
          <a:xfrm>
            <a:off x="643466" y="2754489"/>
            <a:ext cx="8229792" cy="2561696"/>
          </a:xfrm>
        </p:spPr>
        <p:txBody>
          <a:bodyPr>
            <a:noAutofit/>
          </a:bodyPr>
          <a:lstStyle/>
          <a:p>
            <a:r>
              <a:rPr lang="en-US" sz="4000" dirty="0" err="1"/>
              <a:t>GenFuzz</a:t>
            </a:r>
            <a:r>
              <a:rPr lang="en-US" sz="4000" dirty="0"/>
              <a:t>: GPU-accelerated Hardware Fuzzing using Genetic Algorithm with Multiple Inputs</a:t>
            </a:r>
          </a:p>
        </p:txBody>
      </p:sp>
      <p:sp>
        <p:nvSpPr>
          <p:cNvPr id="3" name="Subtitle 2">
            <a:extLst>
              <a:ext uri="{FF2B5EF4-FFF2-40B4-BE49-F238E27FC236}">
                <a16:creationId xmlns:a16="http://schemas.microsoft.com/office/drawing/2014/main" id="{171A3850-C971-D441-8B6B-1B4905A46C86}"/>
              </a:ext>
            </a:extLst>
          </p:cNvPr>
          <p:cNvSpPr>
            <a:spLocks noGrp="1"/>
          </p:cNvSpPr>
          <p:nvPr>
            <p:ph type="subTitle" idx="1"/>
          </p:nvPr>
        </p:nvSpPr>
        <p:spPr>
          <a:xfrm>
            <a:off x="643465" y="5329302"/>
            <a:ext cx="8229793" cy="1161809"/>
          </a:xfrm>
        </p:spPr>
        <p:txBody>
          <a:bodyPr/>
          <a:lstStyle/>
          <a:p>
            <a:r>
              <a:rPr lang="en-US" dirty="0">
                <a:latin typeface="+mj-lt"/>
              </a:rPr>
              <a:t>*Dian-Lun Lin, </a:t>
            </a:r>
            <a:r>
              <a:rPr lang="en-US" dirty="0">
                <a:effectLst/>
                <a:latin typeface="+mj-lt"/>
              </a:rPr>
              <a:t>Yanqing Zhang, </a:t>
            </a:r>
            <a:r>
              <a:rPr lang="en-US" dirty="0" err="1">
                <a:effectLst/>
                <a:latin typeface="+mj-lt"/>
              </a:rPr>
              <a:t>Haoxing</a:t>
            </a:r>
            <a:r>
              <a:rPr lang="en-US" dirty="0">
                <a:effectLst/>
                <a:latin typeface="+mj-lt"/>
              </a:rPr>
              <a:t> Ren, </a:t>
            </a:r>
          </a:p>
          <a:p>
            <a:r>
              <a:rPr lang="en-US" dirty="0">
                <a:effectLst/>
                <a:latin typeface="+mj-lt"/>
              </a:rPr>
              <a:t>Shih-</a:t>
            </a:r>
            <a:r>
              <a:rPr lang="en-US" dirty="0" err="1">
                <a:effectLst/>
                <a:latin typeface="+mj-lt"/>
              </a:rPr>
              <a:t>Hsin</a:t>
            </a:r>
            <a:r>
              <a:rPr lang="en-US" dirty="0">
                <a:effectLst/>
                <a:latin typeface="+mj-lt"/>
              </a:rPr>
              <a:t> Wang, </a:t>
            </a:r>
            <a:r>
              <a:rPr lang="en-US" dirty="0" err="1">
                <a:effectLst/>
                <a:latin typeface="+mj-lt"/>
              </a:rPr>
              <a:t>Brucek</a:t>
            </a:r>
            <a:r>
              <a:rPr lang="en-US" dirty="0">
                <a:effectLst/>
                <a:latin typeface="+mj-lt"/>
              </a:rPr>
              <a:t> </a:t>
            </a:r>
            <a:r>
              <a:rPr lang="en-US" dirty="0" err="1">
                <a:effectLst/>
                <a:latin typeface="+mj-lt"/>
              </a:rPr>
              <a:t>Khailany</a:t>
            </a:r>
            <a:r>
              <a:rPr lang="en-US" dirty="0">
                <a:effectLst/>
                <a:latin typeface="+mj-lt"/>
              </a:rPr>
              <a:t>, and Tsung-Wei Huang</a:t>
            </a:r>
          </a:p>
          <a:p>
            <a:endParaRPr lang="en-US" dirty="0"/>
          </a:p>
        </p:txBody>
      </p:sp>
      <p:sp>
        <p:nvSpPr>
          <p:cNvPr id="5" name="Rectangle 1">
            <a:extLst>
              <a:ext uri="{FF2B5EF4-FFF2-40B4-BE49-F238E27FC236}">
                <a16:creationId xmlns:a16="http://schemas.microsoft.com/office/drawing/2014/main" id="{C27F3A53-2111-509F-4A4B-BBE4F92D3789}"/>
              </a:ext>
            </a:extLst>
          </p:cNvPr>
          <p:cNvSpPr>
            <a:spLocks noChangeArrowheads="1"/>
          </p:cNvSpPr>
          <p:nvPr/>
        </p:nvSpPr>
        <p:spPr bwMode="auto">
          <a:xfrm>
            <a:off x="838200" y="38719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834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Hardware Fuzzing</a:t>
            </a:r>
            <a:endParaRPr lang="en-US" dirty="0"/>
          </a:p>
        </p:txBody>
      </p:sp>
      <p:sp>
        <p:nvSpPr>
          <p:cNvPr id="3" name="Content Placeholder 2">
            <a:extLst>
              <a:ext uri="{FF2B5EF4-FFF2-40B4-BE49-F238E27FC236}">
                <a16:creationId xmlns:a16="http://schemas.microsoft.com/office/drawing/2014/main" id="{25564B45-E345-024F-93A5-9693A579D86F}"/>
              </a:ext>
            </a:extLst>
          </p:cNvPr>
          <p:cNvSpPr>
            <a:spLocks noGrp="1"/>
          </p:cNvSpPr>
          <p:nvPr>
            <p:ph idx="1"/>
          </p:nvPr>
        </p:nvSpPr>
        <p:spPr/>
        <p:txBody>
          <a:bodyPr/>
          <a:lstStyle/>
          <a:p>
            <a:endParaRPr lang="en-US" sz="1800" dirty="0">
              <a:effectLst/>
              <a:latin typeface="NimbusRomNo9L"/>
            </a:endParaRPr>
          </a:p>
          <a:p>
            <a:endParaRPr lang="en-US" sz="1800" dirty="0">
              <a:latin typeface="NimbusRomNo9L"/>
            </a:endParaRPr>
          </a:p>
          <a:p>
            <a:endParaRPr lang="en-US" sz="1800" dirty="0">
              <a:effectLst/>
              <a:latin typeface="NimbusRomNo9L"/>
            </a:endParaRPr>
          </a:p>
          <a:p>
            <a:r>
              <a:rPr lang="en-US" sz="1800" dirty="0">
                <a:effectLst/>
                <a:latin typeface="NimbusRomNo9L"/>
              </a:rPr>
              <a:t>The ever-increasing complexity of hardware design has put significant strain on System-on-Chip (SoC) designers and system integrators to detect and evaluate hardware vulnerabilities within the design stage </a:t>
            </a:r>
          </a:p>
          <a:p>
            <a:endParaRPr lang="en-US" dirty="0"/>
          </a:p>
          <a:p>
            <a:r>
              <a:rPr lang="en-US" sz="1800" b="1" dirty="0">
                <a:effectLst/>
                <a:latin typeface="NimbusRomNo9L"/>
              </a:rPr>
              <a:t>Hardware fuzzing</a:t>
            </a:r>
            <a:r>
              <a:rPr lang="en-US" sz="1800" dirty="0">
                <a:effectLst/>
                <a:latin typeface="NimbusRomNo9L"/>
              </a:rPr>
              <a:t> has emerged as a promising automatic hardware verification technique to efficiently discover and verify hardware vulnerabilities </a:t>
            </a:r>
            <a:endParaRPr lang="en-US" dirty="0">
              <a:effectLst/>
              <a:latin typeface="NimbusRomNo9L"/>
            </a:endParaRPr>
          </a:p>
          <a:p>
            <a:pPr lvl="1"/>
            <a:r>
              <a:rPr lang="en-US" sz="1400" b="1" dirty="0">
                <a:solidFill>
                  <a:srgbClr val="FF0000"/>
                </a:solidFill>
              </a:rPr>
              <a:t>Very time-consuming </a:t>
            </a:r>
            <a:r>
              <a:rPr lang="en-US" sz="1400" dirty="0"/>
              <a:t>due to feedback analysis</a:t>
            </a:r>
            <a:endParaRPr lang="en-US" sz="1800" b="1" dirty="0"/>
          </a:p>
        </p:txBody>
      </p:sp>
      <p:pic>
        <p:nvPicPr>
          <p:cNvPr id="41" name="Picture 40" descr="A close-up of a computer screen&#10;&#10;Description automatically generated">
            <a:extLst>
              <a:ext uri="{FF2B5EF4-FFF2-40B4-BE49-F238E27FC236}">
                <a16:creationId xmlns:a16="http://schemas.microsoft.com/office/drawing/2014/main" id="{19692890-C134-E699-4504-DEE30803A35B}"/>
              </a:ext>
            </a:extLst>
          </p:cNvPr>
          <p:cNvPicPr>
            <a:picLocks noChangeAspect="1"/>
          </p:cNvPicPr>
          <p:nvPr/>
        </p:nvPicPr>
        <p:blipFill>
          <a:blip r:embed="rId3"/>
          <a:stretch>
            <a:fillRect/>
          </a:stretch>
        </p:blipFill>
        <p:spPr>
          <a:xfrm>
            <a:off x="5090059" y="491748"/>
            <a:ext cx="6846836" cy="2397879"/>
          </a:xfrm>
          <a:prstGeom prst="rect">
            <a:avLst/>
          </a:prstGeom>
        </p:spPr>
      </p:pic>
    </p:spTree>
    <p:extLst>
      <p:ext uri="{BB962C8B-B14F-4D97-AF65-F5344CB8AC3E}">
        <p14:creationId xmlns:p14="http://schemas.microsoft.com/office/powerpoint/2010/main" val="22272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sz="4400" dirty="0"/>
              <a:t>State-of-the-art Hardware </a:t>
            </a:r>
            <a:r>
              <a:rPr lang="en-US" sz="4400" dirty="0" err="1"/>
              <a:t>Fuzzers</a:t>
            </a:r>
            <a:endParaRPr lang="en-US" dirty="0"/>
          </a:p>
        </p:txBody>
      </p:sp>
      <p:pic>
        <p:nvPicPr>
          <p:cNvPr id="5" name="Picture 4" descr="A picture containing text, font, screenshot, number&#10;&#10;Description automatically generated">
            <a:extLst>
              <a:ext uri="{FF2B5EF4-FFF2-40B4-BE49-F238E27FC236}">
                <a16:creationId xmlns:a16="http://schemas.microsoft.com/office/drawing/2014/main" id="{630D057F-24A0-8ADB-B9D6-A99E6D2445FB}"/>
              </a:ext>
            </a:extLst>
          </p:cNvPr>
          <p:cNvPicPr>
            <a:picLocks noChangeAspect="1"/>
          </p:cNvPicPr>
          <p:nvPr/>
        </p:nvPicPr>
        <p:blipFill>
          <a:blip r:embed="rId4"/>
          <a:stretch>
            <a:fillRect/>
          </a:stretch>
        </p:blipFill>
        <p:spPr>
          <a:xfrm>
            <a:off x="1653860" y="3057145"/>
            <a:ext cx="8847833" cy="2902710"/>
          </a:xfrm>
          <a:prstGeom prst="rect">
            <a:avLst/>
          </a:prstGeom>
        </p:spPr>
      </p:pic>
      <p:pic>
        <p:nvPicPr>
          <p:cNvPr id="3" name="Picture 2" descr="A close-up of a computer screen&#10;&#10;Description automatically generated">
            <a:extLst>
              <a:ext uri="{FF2B5EF4-FFF2-40B4-BE49-F238E27FC236}">
                <a16:creationId xmlns:a16="http://schemas.microsoft.com/office/drawing/2014/main" id="{A45CD8A9-6052-65F4-54FF-926FB1C015B5}"/>
              </a:ext>
            </a:extLst>
          </p:cNvPr>
          <p:cNvPicPr>
            <a:picLocks noChangeAspect="1"/>
          </p:cNvPicPr>
          <p:nvPr/>
        </p:nvPicPr>
        <p:blipFill>
          <a:blip r:embed="rId5"/>
          <a:stretch>
            <a:fillRect/>
          </a:stretch>
        </p:blipFill>
        <p:spPr>
          <a:xfrm>
            <a:off x="7397763" y="1417446"/>
            <a:ext cx="4681951" cy="1639699"/>
          </a:xfrm>
          <a:prstGeom prst="rect">
            <a:avLst/>
          </a:prstGeom>
        </p:spPr>
      </p:pic>
    </p:spTree>
    <p:extLst>
      <p:ext uri="{BB962C8B-B14F-4D97-AF65-F5344CB8AC3E}">
        <p14:creationId xmlns:p14="http://schemas.microsoft.com/office/powerpoint/2010/main" val="117647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p:txBody>
          <a:bodyPr/>
          <a:lstStyle/>
          <a:p>
            <a:r>
              <a:rPr lang="en-US" dirty="0" err="1"/>
              <a:t>GenFuzz</a:t>
            </a:r>
            <a:r>
              <a:rPr lang="en-US" dirty="0"/>
              <a:t> Overview</a:t>
            </a:r>
          </a:p>
        </p:txBody>
      </p:sp>
      <p:pic>
        <p:nvPicPr>
          <p:cNvPr id="48" name="Picture 47">
            <a:extLst>
              <a:ext uri="{FF2B5EF4-FFF2-40B4-BE49-F238E27FC236}">
                <a16:creationId xmlns:a16="http://schemas.microsoft.com/office/drawing/2014/main" id="{F24AEB89-413F-F07D-13CE-B11CB7DF3710}"/>
              </a:ext>
            </a:extLst>
          </p:cNvPr>
          <p:cNvPicPr>
            <a:picLocks noChangeAspect="1"/>
          </p:cNvPicPr>
          <p:nvPr/>
        </p:nvPicPr>
        <p:blipFill>
          <a:blip r:embed="rId3"/>
          <a:stretch>
            <a:fillRect/>
          </a:stretch>
        </p:blipFill>
        <p:spPr>
          <a:xfrm>
            <a:off x="2422471" y="1520134"/>
            <a:ext cx="7347058" cy="4480295"/>
          </a:xfrm>
          <a:prstGeom prst="rect">
            <a:avLst/>
          </a:prstGeom>
        </p:spPr>
      </p:pic>
    </p:spTree>
    <p:extLst>
      <p:ext uri="{BB962C8B-B14F-4D97-AF65-F5344CB8AC3E}">
        <p14:creationId xmlns:p14="http://schemas.microsoft.com/office/powerpoint/2010/main" val="268529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for solving multi-input fuzzing</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25380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for solving multi-input fuzzing</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105DE7DD-4C1F-FA85-B613-E2D77808116F}"/>
              </a:ext>
            </a:extLst>
          </p:cNvPr>
          <p:cNvSpPr/>
          <p:nvPr/>
        </p:nvSpPr>
        <p:spPr>
          <a:xfrm>
            <a:off x="5779610" y="956606"/>
            <a:ext cx="4240044" cy="52071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96DFA04-6449-8D92-04C9-BD1592D801F6}"/>
              </a:ext>
            </a:extLst>
          </p:cNvPr>
          <p:cNvSpPr/>
          <p:nvPr/>
        </p:nvSpPr>
        <p:spPr>
          <a:xfrm>
            <a:off x="1273663" y="3306432"/>
            <a:ext cx="8131196" cy="2857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1C88709-6DBC-F20B-16DD-113FCA755513}"/>
              </a:ext>
            </a:extLst>
          </p:cNvPr>
          <p:cNvSpPr/>
          <p:nvPr/>
        </p:nvSpPr>
        <p:spPr>
          <a:xfrm>
            <a:off x="5269185" y="1036300"/>
            <a:ext cx="2477784"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5161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 Selection</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618C4BCF-FA0C-B3F7-62E2-25CEB66251A8}"/>
              </a:ext>
            </a:extLst>
          </p:cNvPr>
          <p:cNvSpPr/>
          <p:nvPr/>
        </p:nvSpPr>
        <p:spPr>
          <a:xfrm>
            <a:off x="1619778" y="3317838"/>
            <a:ext cx="9325169" cy="2845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0751239-E60B-D719-0E89-785A170C9A34}"/>
              </a:ext>
            </a:extLst>
          </p:cNvPr>
          <p:cNvSpPr/>
          <p:nvPr/>
        </p:nvSpPr>
        <p:spPr>
          <a:xfrm>
            <a:off x="6293998" y="2857488"/>
            <a:ext cx="3122627" cy="31418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587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5D01-25A6-6C4F-820B-9996863D96A0}"/>
              </a:ext>
            </a:extLst>
          </p:cNvPr>
          <p:cNvSpPr>
            <a:spLocks noGrp="1"/>
          </p:cNvSpPr>
          <p:nvPr>
            <p:ph type="title"/>
          </p:nvPr>
        </p:nvSpPr>
        <p:spPr>
          <a:xfrm>
            <a:off x="236882" y="33878"/>
            <a:ext cx="11718235" cy="1325563"/>
          </a:xfrm>
        </p:spPr>
        <p:txBody>
          <a:bodyPr>
            <a:normAutofit/>
          </a:bodyPr>
          <a:lstStyle/>
          <a:p>
            <a:r>
              <a:rPr lang="en-US" sz="4000" dirty="0"/>
              <a:t>GA-based Framework - Crossover</a:t>
            </a:r>
          </a:p>
        </p:txBody>
      </p:sp>
      <p:grpSp>
        <p:nvGrpSpPr>
          <p:cNvPr id="249" name="Group 248">
            <a:extLst>
              <a:ext uri="{FF2B5EF4-FFF2-40B4-BE49-F238E27FC236}">
                <a16:creationId xmlns:a16="http://schemas.microsoft.com/office/drawing/2014/main" id="{DC370EAD-60B5-E432-9996-B02809493F86}"/>
              </a:ext>
            </a:extLst>
          </p:cNvPr>
          <p:cNvGrpSpPr/>
          <p:nvPr/>
        </p:nvGrpSpPr>
        <p:grpSpPr>
          <a:xfrm>
            <a:off x="2676409" y="967990"/>
            <a:ext cx="6609260" cy="5245630"/>
            <a:chOff x="2277865" y="134989"/>
            <a:chExt cx="6609260" cy="5245630"/>
          </a:xfrm>
        </p:grpSpPr>
        <p:sp>
          <p:nvSpPr>
            <p:cNvPr id="40" name="TextBox 39">
              <a:extLst>
                <a:ext uri="{FF2B5EF4-FFF2-40B4-BE49-F238E27FC236}">
                  <a16:creationId xmlns:a16="http://schemas.microsoft.com/office/drawing/2014/main" id="{97FDEE24-0CDE-B43C-517F-23C66C9A8D56}"/>
                </a:ext>
              </a:extLst>
            </p:cNvPr>
            <p:cNvSpPr txBox="1"/>
            <p:nvPr/>
          </p:nvSpPr>
          <p:spPr>
            <a:xfrm>
              <a:off x="2305878" y="166754"/>
              <a:ext cx="2527284" cy="2160357"/>
            </a:xfrm>
            <a:prstGeom prst="rect">
              <a:avLst/>
            </a:prstGeom>
            <a:solidFill>
              <a:schemeClr val="accent6">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6AF58E-D240-4D4B-4078-267F16C34937}"/>
                </a:ext>
              </a:extLst>
            </p:cNvPr>
            <p:cNvSpPr txBox="1"/>
            <p:nvPr/>
          </p:nvSpPr>
          <p:spPr>
            <a:xfrm>
              <a:off x="6024509" y="4081101"/>
              <a:ext cx="2758696" cy="1085380"/>
            </a:xfrm>
            <a:prstGeom prst="rect">
              <a:avLst/>
            </a:prstGeom>
            <a:solidFill>
              <a:schemeClr val="bg2"/>
            </a:solid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A464DDF2-CA1F-3F83-A83C-4E36DFFB09A6}"/>
                </a:ext>
              </a:extLst>
            </p:cNvPr>
            <p:cNvSpPr txBox="1"/>
            <p:nvPr/>
          </p:nvSpPr>
          <p:spPr>
            <a:xfrm>
              <a:off x="5895331" y="2538592"/>
              <a:ext cx="2944534" cy="2792205"/>
            </a:xfrm>
            <a:prstGeom prst="rect">
              <a:avLst/>
            </a:prstGeom>
            <a:solidFill>
              <a:schemeClr val="bg2"/>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778C952-0815-E55B-C0B4-CDC791279A3C}"/>
                </a:ext>
              </a:extLst>
            </p:cNvPr>
            <p:cNvSpPr txBox="1"/>
            <p:nvPr/>
          </p:nvSpPr>
          <p:spPr>
            <a:xfrm>
              <a:off x="6038204" y="257337"/>
              <a:ext cx="2801661" cy="1741822"/>
            </a:xfrm>
            <a:prstGeom prst="rect">
              <a:avLst/>
            </a:prstGeom>
            <a:solidFill>
              <a:schemeClr val="accent4">
                <a:lumMod val="20000"/>
                <a:lumOff val="80000"/>
              </a:schemeClr>
            </a:solidFill>
            <a:ln>
              <a:noFill/>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A83C0EE5-4F5C-2A8D-66FF-1882EFCD026E}"/>
                </a:ext>
              </a:extLst>
            </p:cNvPr>
            <p:cNvSpPr txBox="1"/>
            <p:nvPr/>
          </p:nvSpPr>
          <p:spPr>
            <a:xfrm>
              <a:off x="6006237" y="2614458"/>
              <a:ext cx="275869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6184809D-9F1F-B323-D4A8-84446B34E8B5}"/>
                </a:ext>
              </a:extLst>
            </p:cNvPr>
            <p:cNvSpPr/>
            <p:nvPr/>
          </p:nvSpPr>
          <p:spPr>
            <a:xfrm>
              <a:off x="2517153" y="693566"/>
              <a:ext cx="988648" cy="2466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B0E90A1C-09B3-11E8-6855-FE29451C4D30}"/>
                </a:ext>
              </a:extLst>
            </p:cNvPr>
            <p:cNvSpPr txBox="1"/>
            <p:nvPr/>
          </p:nvSpPr>
          <p:spPr>
            <a:xfrm>
              <a:off x="4749668" y="1631084"/>
              <a:ext cx="5725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Gene</a:t>
              </a:r>
            </a:p>
          </p:txBody>
        </p:sp>
        <p:sp>
          <p:nvSpPr>
            <p:cNvPr id="47" name="Left Brace 46">
              <a:extLst>
                <a:ext uri="{FF2B5EF4-FFF2-40B4-BE49-F238E27FC236}">
                  <a16:creationId xmlns:a16="http://schemas.microsoft.com/office/drawing/2014/main" id="{66BC3310-9E8E-2781-62A8-A2A6AFBDA1BD}"/>
                </a:ext>
              </a:extLst>
            </p:cNvPr>
            <p:cNvSpPr/>
            <p:nvPr/>
          </p:nvSpPr>
          <p:spPr>
            <a:xfrm rot="16200000">
              <a:off x="4063453" y="1617490"/>
              <a:ext cx="209632" cy="10263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7890939-9D4D-4029-0CA5-0F16AC6328D6}"/>
                </a:ext>
              </a:extLst>
            </p:cNvPr>
            <p:cNvSpPr txBox="1"/>
            <p:nvPr/>
          </p:nvSpPr>
          <p:spPr>
            <a:xfrm>
              <a:off x="3715597" y="2206435"/>
              <a:ext cx="92204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Individual</a:t>
              </a:r>
            </a:p>
          </p:txBody>
        </p:sp>
        <p:sp>
          <p:nvSpPr>
            <p:cNvPr id="49" name="Right Arrow 48">
              <a:extLst>
                <a:ext uri="{FF2B5EF4-FFF2-40B4-BE49-F238E27FC236}">
                  <a16:creationId xmlns:a16="http://schemas.microsoft.com/office/drawing/2014/main" id="{4311E115-8978-0AB1-1C10-F65AC9043FCC}"/>
                </a:ext>
              </a:extLst>
            </p:cNvPr>
            <p:cNvSpPr/>
            <p:nvPr/>
          </p:nvSpPr>
          <p:spPr>
            <a:xfrm>
              <a:off x="4960388" y="1009296"/>
              <a:ext cx="923431"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989DD82-F032-3FA7-3961-B362B1DBAFF6}"/>
                </a:ext>
              </a:extLst>
            </p:cNvPr>
            <p:cNvSpPr txBox="1"/>
            <p:nvPr/>
          </p:nvSpPr>
          <p:spPr>
            <a:xfrm>
              <a:off x="4772023" y="553934"/>
              <a:ext cx="1367683" cy="523220"/>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Roulette-Wheel </a:t>
              </a:r>
            </a:p>
            <a:p>
              <a:pPr algn="ctr"/>
              <a:r>
                <a:rPr lang="en-US" sz="1400" dirty="0">
                  <a:latin typeface="Times New Roman" panose="02020603050405020304" pitchFamily="18" charset="0"/>
                  <a:cs typeface="Times New Roman" panose="02020603050405020304" pitchFamily="18" charset="0"/>
                </a:rPr>
                <a:t>Selection</a:t>
              </a:r>
            </a:p>
          </p:txBody>
        </p:sp>
        <p:sp>
          <p:nvSpPr>
            <p:cNvPr id="51" name="Right Arrow 50">
              <a:extLst>
                <a:ext uri="{FF2B5EF4-FFF2-40B4-BE49-F238E27FC236}">
                  <a16:creationId xmlns:a16="http://schemas.microsoft.com/office/drawing/2014/main" id="{7F6D2295-07CD-B6EF-0A09-8D07A931D0F4}"/>
                </a:ext>
              </a:extLst>
            </p:cNvPr>
            <p:cNvSpPr/>
            <p:nvPr/>
          </p:nvSpPr>
          <p:spPr>
            <a:xfrm rot="5400000">
              <a:off x="7098898" y="2138371"/>
              <a:ext cx="405796" cy="2519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4CD9A8C8-8C9D-1206-4610-E34A0184C953}"/>
                </a:ext>
              </a:extLst>
            </p:cNvPr>
            <p:cNvSpPr txBox="1"/>
            <p:nvPr/>
          </p:nvSpPr>
          <p:spPr>
            <a:xfrm>
              <a:off x="7348425" y="2079041"/>
              <a:ext cx="1470227"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1-point Crossover</a:t>
              </a:r>
            </a:p>
          </p:txBody>
        </p:sp>
        <p:sp>
          <p:nvSpPr>
            <p:cNvPr id="53" name="Right Arrow 52">
              <a:extLst>
                <a:ext uri="{FF2B5EF4-FFF2-40B4-BE49-F238E27FC236}">
                  <a16:creationId xmlns:a16="http://schemas.microsoft.com/office/drawing/2014/main" id="{F6DE2B12-601B-538D-C928-95AA7C4E173B}"/>
                </a:ext>
              </a:extLst>
            </p:cNvPr>
            <p:cNvSpPr/>
            <p:nvPr/>
          </p:nvSpPr>
          <p:spPr>
            <a:xfrm rot="10800000">
              <a:off x="5197271" y="3587855"/>
              <a:ext cx="573998" cy="2521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6D7DD34-E9FC-1C7E-AE33-3151624E6FC4}"/>
                </a:ext>
              </a:extLst>
            </p:cNvPr>
            <p:cNvSpPr txBox="1"/>
            <p:nvPr/>
          </p:nvSpPr>
          <p:spPr>
            <a:xfrm>
              <a:off x="5084119" y="3316557"/>
              <a:ext cx="843501" cy="307777"/>
            </a:xfrm>
            <a:prstGeom prst="rect">
              <a:avLst/>
            </a:prstGeom>
            <a:noFill/>
          </p:spPr>
          <p:txBody>
            <a:bodyPr wrap="none" rtlCol="0">
              <a:spAutoFit/>
            </a:bodyPr>
            <a:lstStyle/>
            <a:p>
              <a:pPr algn="ctr"/>
              <a:r>
                <a:rPr lang="en-US" sz="1400" dirty="0">
                  <a:latin typeface="Times New Roman" panose="02020603050405020304" pitchFamily="18" charset="0"/>
                  <a:cs typeface="Times New Roman" panose="02020603050405020304" pitchFamily="18" charset="0"/>
                </a:rPr>
                <a:t>Mutation</a:t>
              </a:r>
            </a:p>
          </p:txBody>
        </p:sp>
        <p:sp>
          <p:nvSpPr>
            <p:cNvPr id="55" name="Flowchart: Card 9">
              <a:extLst>
                <a:ext uri="{FF2B5EF4-FFF2-40B4-BE49-F238E27FC236}">
                  <a16:creationId xmlns:a16="http://schemas.microsoft.com/office/drawing/2014/main" id="{73AA5DE4-F136-B166-EBD4-DF90A1ECC034}"/>
                </a:ext>
              </a:extLst>
            </p:cNvPr>
            <p:cNvSpPr/>
            <p:nvPr/>
          </p:nvSpPr>
          <p:spPr>
            <a:xfrm>
              <a:off x="3662663" y="1379964"/>
              <a:ext cx="1026300" cy="601383"/>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56" name="Flowchart: Card 9">
              <a:extLst>
                <a:ext uri="{FF2B5EF4-FFF2-40B4-BE49-F238E27FC236}">
                  <a16:creationId xmlns:a16="http://schemas.microsoft.com/office/drawing/2014/main" id="{C418E8BB-F5B4-1D75-A930-F6BB5FA2EB36}"/>
                </a:ext>
              </a:extLst>
            </p:cNvPr>
            <p:cNvSpPr/>
            <p:nvPr/>
          </p:nvSpPr>
          <p:spPr>
            <a:xfrm>
              <a:off x="2488700" y="1473241"/>
              <a:ext cx="1026300" cy="74874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grpSp>
          <p:nvGrpSpPr>
            <p:cNvPr id="57" name="Group 56">
              <a:extLst>
                <a:ext uri="{FF2B5EF4-FFF2-40B4-BE49-F238E27FC236}">
                  <a16:creationId xmlns:a16="http://schemas.microsoft.com/office/drawing/2014/main" id="{50FC1707-0612-8966-C1F7-4F47114CD526}"/>
                </a:ext>
              </a:extLst>
            </p:cNvPr>
            <p:cNvGrpSpPr/>
            <p:nvPr/>
          </p:nvGrpSpPr>
          <p:grpSpPr>
            <a:xfrm>
              <a:off x="2474597" y="447007"/>
              <a:ext cx="1257041" cy="960341"/>
              <a:chOff x="2413918" y="648695"/>
              <a:chExt cx="1257041" cy="960341"/>
            </a:xfrm>
          </p:grpSpPr>
          <p:grpSp>
            <p:nvGrpSpPr>
              <p:cNvPr id="58" name="Group 57">
                <a:extLst>
                  <a:ext uri="{FF2B5EF4-FFF2-40B4-BE49-F238E27FC236}">
                    <a16:creationId xmlns:a16="http://schemas.microsoft.com/office/drawing/2014/main" id="{AE252B23-DB90-C63C-D9AD-51E2A3F45333}"/>
                  </a:ext>
                </a:extLst>
              </p:cNvPr>
              <p:cNvGrpSpPr/>
              <p:nvPr/>
            </p:nvGrpSpPr>
            <p:grpSpPr>
              <a:xfrm>
                <a:off x="2413918" y="648695"/>
                <a:ext cx="1257041" cy="960341"/>
                <a:chOff x="2413918" y="648695"/>
                <a:chExt cx="1257041" cy="960341"/>
              </a:xfrm>
            </p:grpSpPr>
            <p:sp>
              <p:nvSpPr>
                <p:cNvPr id="60" name="Flowchart: Card 9">
                  <a:extLst>
                    <a:ext uri="{FF2B5EF4-FFF2-40B4-BE49-F238E27FC236}">
                      <a16:creationId xmlns:a16="http://schemas.microsoft.com/office/drawing/2014/main" id="{6C9A2D86-08A5-CAA6-88DD-904A2B275F76}"/>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D35ACEDE-8CAD-AAFD-2C50-F069D95B0F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59" name="TextBox 58">
                <a:extLst>
                  <a:ext uri="{FF2B5EF4-FFF2-40B4-BE49-F238E27FC236}">
                    <a16:creationId xmlns:a16="http://schemas.microsoft.com/office/drawing/2014/main" id="{3DD851FC-4445-D549-3823-5BC0A3965C9A}"/>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sp>
          <p:nvSpPr>
            <p:cNvPr id="62" name="TextBox 61">
              <a:extLst>
                <a:ext uri="{FF2B5EF4-FFF2-40B4-BE49-F238E27FC236}">
                  <a16:creationId xmlns:a16="http://schemas.microsoft.com/office/drawing/2014/main" id="{5FF32265-A06D-ADF2-0320-D494648EBA89}"/>
                </a:ext>
              </a:extLst>
            </p:cNvPr>
            <p:cNvSpPr txBox="1"/>
            <p:nvPr/>
          </p:nvSpPr>
          <p:spPr>
            <a:xfrm>
              <a:off x="2563130" y="1504865"/>
              <a:ext cx="87395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a:t>
              </a:r>
            </a:p>
          </p:txBody>
        </p:sp>
        <p:sp>
          <p:nvSpPr>
            <p:cNvPr id="63" name="TextBox 62">
              <a:extLst>
                <a:ext uri="{FF2B5EF4-FFF2-40B4-BE49-F238E27FC236}">
                  <a16:creationId xmlns:a16="http://schemas.microsoft.com/office/drawing/2014/main" id="{7D895004-0F19-739A-7C3D-408F947029FF}"/>
                </a:ext>
              </a:extLst>
            </p:cNvPr>
            <p:cNvSpPr txBox="1"/>
            <p:nvPr/>
          </p:nvSpPr>
          <p:spPr>
            <a:xfrm>
              <a:off x="3717848" y="1411589"/>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11</a:t>
              </a:r>
            </a:p>
          </p:txBody>
        </p:sp>
        <p:grpSp>
          <p:nvGrpSpPr>
            <p:cNvPr id="128" name="Group 127">
              <a:extLst>
                <a:ext uri="{FF2B5EF4-FFF2-40B4-BE49-F238E27FC236}">
                  <a16:creationId xmlns:a16="http://schemas.microsoft.com/office/drawing/2014/main" id="{72F21CDC-52DB-5BAB-13A9-8DBFAB12AF3D}"/>
                </a:ext>
              </a:extLst>
            </p:cNvPr>
            <p:cNvGrpSpPr/>
            <p:nvPr/>
          </p:nvGrpSpPr>
          <p:grpSpPr>
            <a:xfrm>
              <a:off x="3679564" y="440829"/>
              <a:ext cx="1257041" cy="765839"/>
              <a:chOff x="3618885" y="642517"/>
              <a:chExt cx="1257041" cy="765839"/>
            </a:xfrm>
          </p:grpSpPr>
          <p:sp>
            <p:nvSpPr>
              <p:cNvPr id="129" name="Flowchart: Card 9">
                <a:extLst>
                  <a:ext uri="{FF2B5EF4-FFF2-40B4-BE49-F238E27FC236}">
                    <a16:creationId xmlns:a16="http://schemas.microsoft.com/office/drawing/2014/main" id="{31D71E6B-2518-A24E-7F25-21B7339B9954}"/>
                  </a:ext>
                </a:extLst>
              </p:cNvPr>
              <p:cNvSpPr/>
              <p:nvPr/>
            </p:nvSpPr>
            <p:spPr>
              <a:xfrm>
                <a:off x="3649376" y="642517"/>
                <a:ext cx="1026300" cy="76583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0" name="TextBox 129">
                <a:extLst>
                  <a:ext uri="{FF2B5EF4-FFF2-40B4-BE49-F238E27FC236}">
                    <a16:creationId xmlns:a16="http://schemas.microsoft.com/office/drawing/2014/main" id="{C5AFEE1F-546E-109C-8424-A58DEF6D8BC1}"/>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131" name="TextBox 130">
                <a:extLst>
                  <a:ext uri="{FF2B5EF4-FFF2-40B4-BE49-F238E27FC236}">
                    <a16:creationId xmlns:a16="http://schemas.microsoft.com/office/drawing/2014/main" id="{A69C57A1-3130-559A-3B52-A7381CADD231}"/>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132" name="Group 131">
              <a:extLst>
                <a:ext uri="{FF2B5EF4-FFF2-40B4-BE49-F238E27FC236}">
                  <a16:creationId xmlns:a16="http://schemas.microsoft.com/office/drawing/2014/main" id="{8CBE5FDF-4FCC-E8E9-0399-CFC025507DC3}"/>
                </a:ext>
              </a:extLst>
            </p:cNvPr>
            <p:cNvGrpSpPr/>
            <p:nvPr/>
          </p:nvGrpSpPr>
          <p:grpSpPr>
            <a:xfrm>
              <a:off x="6148216" y="906420"/>
              <a:ext cx="1257041" cy="960341"/>
              <a:chOff x="2413918" y="648695"/>
              <a:chExt cx="1257041" cy="960341"/>
            </a:xfrm>
          </p:grpSpPr>
          <p:grpSp>
            <p:nvGrpSpPr>
              <p:cNvPr id="133" name="Group 132">
                <a:extLst>
                  <a:ext uri="{FF2B5EF4-FFF2-40B4-BE49-F238E27FC236}">
                    <a16:creationId xmlns:a16="http://schemas.microsoft.com/office/drawing/2014/main" id="{68F5A2EE-AE42-03EE-21E9-C59BF62CBA86}"/>
                  </a:ext>
                </a:extLst>
              </p:cNvPr>
              <p:cNvGrpSpPr/>
              <p:nvPr/>
            </p:nvGrpSpPr>
            <p:grpSpPr>
              <a:xfrm>
                <a:off x="2413918" y="648695"/>
                <a:ext cx="1257041" cy="960341"/>
                <a:chOff x="2413918" y="648695"/>
                <a:chExt cx="1257041" cy="960341"/>
              </a:xfrm>
            </p:grpSpPr>
            <p:sp>
              <p:nvSpPr>
                <p:cNvPr id="135" name="Flowchart: Card 9">
                  <a:extLst>
                    <a:ext uri="{FF2B5EF4-FFF2-40B4-BE49-F238E27FC236}">
                      <a16:creationId xmlns:a16="http://schemas.microsoft.com/office/drawing/2014/main" id="{B8FC12EF-E99D-E8E7-BAD4-82C2A62AD747}"/>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136" name="TextBox 135">
                  <a:extLst>
                    <a:ext uri="{FF2B5EF4-FFF2-40B4-BE49-F238E27FC236}">
                      <a16:creationId xmlns:a16="http://schemas.microsoft.com/office/drawing/2014/main" id="{D5AD027F-07DF-1C88-F6FD-6970869E9EA5}"/>
                    </a:ext>
                  </a:extLst>
                </p:cNvPr>
                <p:cNvSpPr txBox="1"/>
                <p:nvPr/>
              </p:nvSpPr>
              <p:spPr>
                <a:xfrm>
                  <a:off x="2413918" y="87037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sp>
            <p:nvSpPr>
              <p:cNvPr id="134" name="TextBox 133">
                <a:extLst>
                  <a:ext uri="{FF2B5EF4-FFF2-40B4-BE49-F238E27FC236}">
                    <a16:creationId xmlns:a16="http://schemas.microsoft.com/office/drawing/2014/main" id="{B11C78A8-7C8F-4874-B782-709A44D4948F}"/>
                  </a:ext>
                </a:extLst>
              </p:cNvPr>
              <p:cNvSpPr txBox="1"/>
              <p:nvPr/>
            </p:nvSpPr>
            <p:spPr>
              <a:xfrm>
                <a:off x="2490076"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32</a:t>
                </a:r>
              </a:p>
            </p:txBody>
          </p:sp>
        </p:grpSp>
        <p:grpSp>
          <p:nvGrpSpPr>
            <p:cNvPr id="137" name="Group 136">
              <a:extLst>
                <a:ext uri="{FF2B5EF4-FFF2-40B4-BE49-F238E27FC236}">
                  <a16:creationId xmlns:a16="http://schemas.microsoft.com/office/drawing/2014/main" id="{85B531E6-1192-92E8-B567-2EDC00839FC7}"/>
                </a:ext>
              </a:extLst>
            </p:cNvPr>
            <p:cNvGrpSpPr/>
            <p:nvPr/>
          </p:nvGrpSpPr>
          <p:grpSpPr>
            <a:xfrm>
              <a:off x="7561611" y="884815"/>
              <a:ext cx="1257041" cy="756991"/>
              <a:chOff x="3618885" y="642517"/>
              <a:chExt cx="1257041" cy="756991"/>
            </a:xfrm>
          </p:grpSpPr>
          <p:sp>
            <p:nvSpPr>
              <p:cNvPr id="138" name="Flowchart: Card 9">
                <a:extLst>
                  <a:ext uri="{FF2B5EF4-FFF2-40B4-BE49-F238E27FC236}">
                    <a16:creationId xmlns:a16="http://schemas.microsoft.com/office/drawing/2014/main" id="{8B16983A-D91D-CA0E-75F0-FA724523B7D9}"/>
                  </a:ext>
                </a:extLst>
              </p:cNvPr>
              <p:cNvSpPr/>
              <p:nvPr/>
            </p:nvSpPr>
            <p:spPr>
              <a:xfrm>
                <a:off x="3649376" y="642517"/>
                <a:ext cx="1026300" cy="75699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139" name="TextBox 138">
                <a:extLst>
                  <a:ext uri="{FF2B5EF4-FFF2-40B4-BE49-F238E27FC236}">
                    <a16:creationId xmlns:a16="http://schemas.microsoft.com/office/drawing/2014/main" id="{B7C7BA28-A715-D790-CE8F-3EA4A8477EF8}"/>
                  </a:ext>
                </a:extLst>
              </p:cNvPr>
              <p:cNvSpPr txBox="1"/>
              <p:nvPr/>
            </p:nvSpPr>
            <p:spPr>
              <a:xfrm>
                <a:off x="3704561" y="651641"/>
                <a:ext cx="96532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Fitness: 28</a:t>
                </a:r>
              </a:p>
            </p:txBody>
          </p:sp>
          <p:sp>
            <p:nvSpPr>
              <p:cNvPr id="208" name="TextBox 207">
                <a:extLst>
                  <a:ext uri="{FF2B5EF4-FFF2-40B4-BE49-F238E27FC236}">
                    <a16:creationId xmlns:a16="http://schemas.microsoft.com/office/drawing/2014/main" id="{D7FD5E27-79C4-EA0D-0600-2046243BCC20}"/>
                  </a:ext>
                </a:extLst>
              </p:cNvPr>
              <p:cNvSpPr txBox="1"/>
              <p:nvPr/>
            </p:nvSpPr>
            <p:spPr>
              <a:xfrm>
                <a:off x="3618885" y="876288"/>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09" name="Group 208">
              <a:extLst>
                <a:ext uri="{FF2B5EF4-FFF2-40B4-BE49-F238E27FC236}">
                  <a16:creationId xmlns:a16="http://schemas.microsoft.com/office/drawing/2014/main" id="{8B041303-D3EB-3C62-4605-D9E18CF945FA}"/>
                </a:ext>
              </a:extLst>
            </p:cNvPr>
            <p:cNvGrpSpPr/>
            <p:nvPr/>
          </p:nvGrpSpPr>
          <p:grpSpPr>
            <a:xfrm>
              <a:off x="6136824" y="2680171"/>
              <a:ext cx="1257041" cy="941581"/>
              <a:chOff x="2413918" y="648695"/>
              <a:chExt cx="1257041" cy="941581"/>
            </a:xfrm>
          </p:grpSpPr>
          <p:sp>
            <p:nvSpPr>
              <p:cNvPr id="210" name="Flowchart: Card 9">
                <a:extLst>
                  <a:ext uri="{FF2B5EF4-FFF2-40B4-BE49-F238E27FC236}">
                    <a16:creationId xmlns:a16="http://schemas.microsoft.com/office/drawing/2014/main" id="{AA1C6DDF-D97C-71A8-05AB-ECC1866F3AEC}"/>
                  </a:ext>
                </a:extLst>
              </p:cNvPr>
              <p:cNvSpPr/>
              <p:nvPr/>
            </p:nvSpPr>
            <p:spPr>
              <a:xfrm>
                <a:off x="2439389" y="648695"/>
                <a:ext cx="1026300" cy="94158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1" name="TextBox 210">
                <a:extLst>
                  <a:ext uri="{FF2B5EF4-FFF2-40B4-BE49-F238E27FC236}">
                    <a16:creationId xmlns:a16="http://schemas.microsoft.com/office/drawing/2014/main" id="{37C38362-DB4A-BF30-0E76-A520F67036FE}"/>
                  </a:ext>
                </a:extLst>
              </p:cNvPr>
              <p:cNvSpPr txBox="1"/>
              <p:nvPr/>
            </p:nvSpPr>
            <p:spPr>
              <a:xfrm>
                <a:off x="2413918" y="782392"/>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p:txBody>
          </p:sp>
        </p:grpSp>
        <p:grpSp>
          <p:nvGrpSpPr>
            <p:cNvPr id="212" name="Group 211">
              <a:extLst>
                <a:ext uri="{FF2B5EF4-FFF2-40B4-BE49-F238E27FC236}">
                  <a16:creationId xmlns:a16="http://schemas.microsoft.com/office/drawing/2014/main" id="{C11DEC51-4ED7-014E-690A-8EA6229E7301}"/>
                </a:ext>
              </a:extLst>
            </p:cNvPr>
            <p:cNvGrpSpPr/>
            <p:nvPr/>
          </p:nvGrpSpPr>
          <p:grpSpPr>
            <a:xfrm>
              <a:off x="7550219" y="2658566"/>
              <a:ext cx="1257041" cy="760160"/>
              <a:chOff x="3618885" y="642517"/>
              <a:chExt cx="1257041" cy="760160"/>
            </a:xfrm>
          </p:grpSpPr>
          <p:sp>
            <p:nvSpPr>
              <p:cNvPr id="213" name="Flowchart: Card 9">
                <a:extLst>
                  <a:ext uri="{FF2B5EF4-FFF2-40B4-BE49-F238E27FC236}">
                    <a16:creationId xmlns:a16="http://schemas.microsoft.com/office/drawing/2014/main" id="{4FE67773-0C1F-3889-DDA6-6313CE52389A}"/>
                  </a:ext>
                </a:extLst>
              </p:cNvPr>
              <p:cNvSpPr/>
              <p:nvPr/>
            </p:nvSpPr>
            <p:spPr>
              <a:xfrm>
                <a:off x="3649376" y="642517"/>
                <a:ext cx="1026300" cy="760160"/>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C7EF5CE7-080B-4FBB-80AA-CF83A61FCA70}"/>
                  </a:ext>
                </a:extLst>
              </p:cNvPr>
              <p:cNvSpPr txBox="1"/>
              <p:nvPr/>
            </p:nvSpPr>
            <p:spPr>
              <a:xfrm>
                <a:off x="3618885" y="797819"/>
                <a:ext cx="1257041" cy="523220"/>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p:txBody>
          </p:sp>
        </p:grpSp>
        <p:grpSp>
          <p:nvGrpSpPr>
            <p:cNvPr id="215" name="Group 214">
              <a:extLst>
                <a:ext uri="{FF2B5EF4-FFF2-40B4-BE49-F238E27FC236}">
                  <a16:creationId xmlns:a16="http://schemas.microsoft.com/office/drawing/2014/main" id="{919BB328-8ED4-4523-4FAE-DFEF54FF2F0A}"/>
                </a:ext>
              </a:extLst>
            </p:cNvPr>
            <p:cNvGrpSpPr/>
            <p:nvPr/>
          </p:nvGrpSpPr>
          <p:grpSpPr>
            <a:xfrm>
              <a:off x="6125581" y="4080924"/>
              <a:ext cx="1257041" cy="872360"/>
              <a:chOff x="2378766" y="420244"/>
              <a:chExt cx="1257041" cy="872360"/>
            </a:xfrm>
          </p:grpSpPr>
          <p:sp>
            <p:nvSpPr>
              <p:cNvPr id="216" name="Flowchart: Card 9">
                <a:extLst>
                  <a:ext uri="{FF2B5EF4-FFF2-40B4-BE49-F238E27FC236}">
                    <a16:creationId xmlns:a16="http://schemas.microsoft.com/office/drawing/2014/main" id="{F51B1B9D-5B68-3FA7-1C1F-92B188D2F027}"/>
                  </a:ext>
                </a:extLst>
              </p:cNvPr>
              <p:cNvSpPr/>
              <p:nvPr/>
            </p:nvSpPr>
            <p:spPr>
              <a:xfrm>
                <a:off x="2404237" y="420244"/>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17" name="TextBox 216">
                <a:extLst>
                  <a:ext uri="{FF2B5EF4-FFF2-40B4-BE49-F238E27FC236}">
                    <a16:creationId xmlns:a16="http://schemas.microsoft.com/office/drawing/2014/main" id="{15F66F01-01C3-FD9C-AB23-5B7872FE527E}"/>
                  </a:ext>
                </a:extLst>
              </p:cNvPr>
              <p:cNvSpPr txBox="1"/>
              <p:nvPr/>
            </p:nvSpPr>
            <p:spPr>
              <a:xfrm>
                <a:off x="2378766" y="553940"/>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err="1">
                    <a:latin typeface="Times New Roman" panose="02020603050405020304" pitchFamily="18" charset="0"/>
                    <a:cs typeface="Times New Roman" panose="02020603050405020304" pitchFamily="18" charset="0"/>
                  </a:rPr>
                  <a:t>jalr</a:t>
                </a:r>
                <a:r>
                  <a:rPr lang="en-US" sz="1400" dirty="0">
                    <a:latin typeface="Times New Roman" panose="02020603050405020304" pitchFamily="18" charset="0"/>
                    <a:cs typeface="Times New Roman" panose="02020603050405020304" pitchFamily="18" charset="0"/>
                  </a:rPr>
                  <a:t> r8, 0(r6)</a:t>
                </a:r>
              </a:p>
              <a:p>
                <a:endParaRPr lang="en-US" sz="1400" dirty="0">
                  <a:latin typeface="Times New Roman" panose="02020603050405020304" pitchFamily="18" charset="0"/>
                  <a:cs typeface="Times New Roman" panose="02020603050405020304" pitchFamily="18" charset="0"/>
                </a:endParaRPr>
              </a:p>
            </p:txBody>
          </p:sp>
        </p:grpSp>
        <p:grpSp>
          <p:nvGrpSpPr>
            <p:cNvPr id="218" name="Group 217">
              <a:extLst>
                <a:ext uri="{FF2B5EF4-FFF2-40B4-BE49-F238E27FC236}">
                  <a16:creationId xmlns:a16="http://schemas.microsoft.com/office/drawing/2014/main" id="{54B9326E-664C-3B83-8B63-6DA8BE9BC7D8}"/>
                </a:ext>
              </a:extLst>
            </p:cNvPr>
            <p:cNvGrpSpPr/>
            <p:nvPr/>
          </p:nvGrpSpPr>
          <p:grpSpPr>
            <a:xfrm>
              <a:off x="7550218" y="4078330"/>
              <a:ext cx="1252728" cy="941832"/>
              <a:chOff x="3618885" y="642516"/>
              <a:chExt cx="1257041" cy="1109410"/>
            </a:xfrm>
          </p:grpSpPr>
          <p:sp>
            <p:nvSpPr>
              <p:cNvPr id="219" name="Flowchart: Card 9">
                <a:extLst>
                  <a:ext uri="{FF2B5EF4-FFF2-40B4-BE49-F238E27FC236}">
                    <a16:creationId xmlns:a16="http://schemas.microsoft.com/office/drawing/2014/main" id="{DAC4F39E-CE21-E2F9-43D9-B44B7BEF8921}"/>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20" name="TextBox 219">
                <a:extLst>
                  <a:ext uri="{FF2B5EF4-FFF2-40B4-BE49-F238E27FC236}">
                    <a16:creationId xmlns:a16="http://schemas.microsoft.com/office/drawing/2014/main" id="{C1533DAA-2630-CF0C-130D-907653B4F9C3}"/>
                  </a:ext>
                </a:extLst>
              </p:cNvPr>
              <p:cNvSpPr txBox="1"/>
              <p:nvPr/>
            </p:nvSpPr>
            <p:spPr>
              <a:xfrm>
                <a:off x="3618885" y="797819"/>
                <a:ext cx="1257041" cy="954107"/>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slli</a:t>
                </a:r>
                <a:r>
                  <a:rPr lang="en-US" sz="1400" dirty="0">
                    <a:latin typeface="Times New Roman" panose="02020603050405020304" pitchFamily="18" charset="0"/>
                    <a:cs typeface="Times New Roman" panose="02020603050405020304" pitchFamily="18" charset="0"/>
                  </a:rPr>
                  <a:t> r9, r9, 19</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endParaRPr lang="en-US" sz="1400" dirty="0">
                  <a:latin typeface="Times New Roman" panose="02020603050405020304" pitchFamily="18" charset="0"/>
                  <a:cs typeface="Times New Roman" panose="02020603050405020304" pitchFamily="18" charset="0"/>
                </a:endParaRPr>
              </a:p>
            </p:txBody>
          </p:sp>
        </p:grpSp>
        <p:sp>
          <p:nvSpPr>
            <p:cNvPr id="221" name="Cross 220">
              <a:extLst>
                <a:ext uri="{FF2B5EF4-FFF2-40B4-BE49-F238E27FC236}">
                  <a16:creationId xmlns:a16="http://schemas.microsoft.com/office/drawing/2014/main" id="{B154C3F3-A79E-762E-2D17-A6FF8694E356}"/>
                </a:ext>
              </a:extLst>
            </p:cNvPr>
            <p:cNvSpPr/>
            <p:nvPr/>
          </p:nvSpPr>
          <p:spPr>
            <a:xfrm rot="2787180">
              <a:off x="7347324" y="3148272"/>
              <a:ext cx="91440" cy="91440"/>
            </a:xfrm>
            <a:prstGeom prst="plus">
              <a:avLst>
                <a:gd name="adj" fmla="val 40598"/>
              </a:avLst>
            </a:prstGeom>
            <a:solidFill>
              <a:schemeClr val="bg2">
                <a:lumMod val="25000"/>
              </a:schemeClr>
            </a:solidFill>
            <a:ln w="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22" name="TextBox 221">
              <a:extLst>
                <a:ext uri="{FF2B5EF4-FFF2-40B4-BE49-F238E27FC236}">
                  <a16:creationId xmlns:a16="http://schemas.microsoft.com/office/drawing/2014/main" id="{24140DF2-130D-E223-3D8A-BD466F78BD6A}"/>
                </a:ext>
              </a:extLst>
            </p:cNvPr>
            <p:cNvSpPr txBox="1"/>
            <p:nvPr/>
          </p:nvSpPr>
          <p:spPr>
            <a:xfrm>
              <a:off x="2277865" y="2534536"/>
              <a:ext cx="2851940" cy="2792206"/>
            </a:xfrm>
            <a:prstGeom prst="rect">
              <a:avLst/>
            </a:prstGeom>
            <a:solidFill>
              <a:schemeClr val="accent2">
                <a:lumMod val="20000"/>
                <a:lumOff val="80000"/>
              </a:schemeClr>
            </a:solidFill>
            <a:ln>
              <a:noFill/>
            </a:ln>
          </p:spPr>
          <p:txBody>
            <a:bodyPr wrap="square" rtlCol="0">
              <a:spAutoFit/>
            </a:bodyPr>
            <a:lstStyle/>
            <a:p>
              <a:endParaRPr lang="en-US" dirty="0"/>
            </a:p>
          </p:txBody>
        </p:sp>
        <p:cxnSp>
          <p:nvCxnSpPr>
            <p:cNvPr id="223" name="Straight Connector 222">
              <a:extLst>
                <a:ext uri="{FF2B5EF4-FFF2-40B4-BE49-F238E27FC236}">
                  <a16:creationId xmlns:a16="http://schemas.microsoft.com/office/drawing/2014/main" id="{C888EDBF-BE71-CF57-BAEC-59D88A884E8D}"/>
                </a:ext>
              </a:extLst>
            </p:cNvPr>
            <p:cNvCxnSpPr>
              <a:cxnSpLocks/>
            </p:cNvCxnSpPr>
            <p:nvPr/>
          </p:nvCxnSpPr>
          <p:spPr>
            <a:xfrm>
              <a:off x="6043681" y="3070842"/>
              <a:ext cx="269232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24" name="Right Arrow 223">
              <a:extLst>
                <a:ext uri="{FF2B5EF4-FFF2-40B4-BE49-F238E27FC236}">
                  <a16:creationId xmlns:a16="http://schemas.microsoft.com/office/drawing/2014/main" id="{4FEE5016-39F6-44AA-ABE8-288683450B14}"/>
                </a:ext>
              </a:extLst>
            </p:cNvPr>
            <p:cNvSpPr/>
            <p:nvPr/>
          </p:nvSpPr>
          <p:spPr>
            <a:xfrm rot="5400000">
              <a:off x="7266763" y="3724336"/>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25" name="Rectangle 224">
              <a:extLst>
                <a:ext uri="{FF2B5EF4-FFF2-40B4-BE49-F238E27FC236}">
                  <a16:creationId xmlns:a16="http://schemas.microsoft.com/office/drawing/2014/main" id="{7C2A044E-B187-81C2-F278-70E2B431C231}"/>
                </a:ext>
              </a:extLst>
            </p:cNvPr>
            <p:cNvSpPr/>
            <p:nvPr/>
          </p:nvSpPr>
          <p:spPr>
            <a:xfrm>
              <a:off x="3647315" y="1637409"/>
              <a:ext cx="104708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la r1, d_3_3</a:t>
              </a:r>
            </a:p>
          </p:txBody>
        </p:sp>
        <p:sp>
          <p:nvSpPr>
            <p:cNvPr id="226" name="TextBox 225">
              <a:extLst>
                <a:ext uri="{FF2B5EF4-FFF2-40B4-BE49-F238E27FC236}">
                  <a16:creationId xmlns:a16="http://schemas.microsoft.com/office/drawing/2014/main" id="{09F74DD5-CE45-6B0D-99C2-869E1CEF3E8E}"/>
                </a:ext>
              </a:extLst>
            </p:cNvPr>
            <p:cNvSpPr txBox="1"/>
            <p:nvPr/>
          </p:nvSpPr>
          <p:spPr>
            <a:xfrm>
              <a:off x="2277865" y="134989"/>
              <a:ext cx="939681"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Input pool</a:t>
              </a:r>
            </a:p>
          </p:txBody>
        </p:sp>
        <p:sp>
          <p:nvSpPr>
            <p:cNvPr id="227" name="TextBox 226">
              <a:extLst>
                <a:ext uri="{FF2B5EF4-FFF2-40B4-BE49-F238E27FC236}">
                  <a16:creationId xmlns:a16="http://schemas.microsoft.com/office/drawing/2014/main" id="{7D194977-2AD0-FBD5-37B0-AAFACA10CDE4}"/>
                </a:ext>
              </a:extLst>
            </p:cNvPr>
            <p:cNvSpPr txBox="1"/>
            <p:nvPr/>
          </p:nvSpPr>
          <p:spPr>
            <a:xfrm>
              <a:off x="2472061" y="1703011"/>
              <a:ext cx="1095172" cy="584775"/>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xor</a:t>
              </a:r>
              <a:r>
                <a:rPr lang="en-US" sz="1400" dirty="0">
                  <a:latin typeface="Times New Roman" panose="02020603050405020304" pitchFamily="18" charset="0"/>
                  <a:cs typeface="Times New Roman" panose="02020603050405020304" pitchFamily="18" charset="0"/>
                </a:rPr>
                <a:t> r8, r8, r4</a:t>
              </a:r>
            </a:p>
            <a:p>
              <a:endParaRPr lang="en-US" dirty="0"/>
            </a:p>
          </p:txBody>
        </p:sp>
        <p:sp>
          <p:nvSpPr>
            <p:cNvPr id="228" name="TextBox 227">
              <a:extLst>
                <a:ext uri="{FF2B5EF4-FFF2-40B4-BE49-F238E27FC236}">
                  <a16:creationId xmlns:a16="http://schemas.microsoft.com/office/drawing/2014/main" id="{DFE478BC-3E2C-F42B-B2B9-E15EB6F389F1}"/>
                </a:ext>
              </a:extLst>
            </p:cNvPr>
            <p:cNvSpPr txBox="1"/>
            <p:nvPr/>
          </p:nvSpPr>
          <p:spPr>
            <a:xfrm rot="5400000">
              <a:off x="2887017" y="1892062"/>
              <a:ext cx="343364"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9688EEDB-D00F-EA21-4451-DEDBF47F46A4}"/>
                    </a:ext>
                  </a:extLst>
                </p:cNvPr>
                <p:cNvSpPr txBox="1"/>
                <p:nvPr/>
              </p:nvSpPr>
              <p:spPr>
                <a:xfrm>
                  <a:off x="6318288" y="350203"/>
                  <a:ext cx="2568837" cy="46923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Selection rate:</a:t>
                  </a:r>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𝑃</m:t>
                          </m:r>
                        </m:e>
                        <m:sub>
                          <m:r>
                            <a:rPr lang="en-US" sz="1400" i="1">
                              <a:latin typeface="Cambria Math" panose="02040503050406030204" pitchFamily="18" charset="0"/>
                            </a:rPr>
                            <m:t>𝑠</m:t>
                          </m:r>
                        </m:sub>
                        <m:sup>
                          <m:r>
                            <a:rPr lang="en-US" sz="1400" i="1">
                              <a:latin typeface="Cambria Math" panose="02040503050406030204" pitchFamily="18" charset="0"/>
                            </a:rPr>
                            <m:t>𝐼</m:t>
                          </m:r>
                        </m:sup>
                      </m:sSubSup>
                      <m:r>
                        <a:rPr lang="en-US" sz="1400" i="1">
                          <a:latin typeface="Cambria Math" panose="02040503050406030204" pitchFamily="18" charset="0"/>
                        </a:rPr>
                        <m:t>= </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𝐼</m:t>
                              </m:r>
                            </m:sub>
                          </m:sSub>
                        </m:num>
                        <m:den>
                          <m:nary>
                            <m:naryPr>
                              <m:chr m:val="∑"/>
                              <m:limLoc m:val="subSup"/>
                              <m:ctrlPr>
                                <a:rPr lang="en-US" sz="1400" i="1">
                                  <a:latin typeface="Cambria Math" panose="02040503050406030204" pitchFamily="18" charset="0"/>
                                </a:rPr>
                              </m:ctrlPr>
                            </m:naryPr>
                            <m:sub>
                              <m:r>
                                <m:rPr>
                                  <m:brk m:alnAt="25"/>
                                </m:rPr>
                                <a:rPr lang="en-US" sz="1400" i="1">
                                  <a:latin typeface="Cambria Math" panose="02040503050406030204" pitchFamily="18" charset="0"/>
                                </a:rPr>
                                <m:t>𝑗</m:t>
                              </m:r>
                              <m:r>
                                <a:rPr lang="en-US" sz="1400" i="1">
                                  <a:latin typeface="Cambria Math" panose="02040503050406030204" pitchFamily="18" charset="0"/>
                                </a:rPr>
                                <m:t>=1</m:t>
                              </m:r>
                            </m:sub>
                            <m:sup>
                              <m:r>
                                <a:rPr lang="en-US" sz="1400" i="1">
                                  <a:latin typeface="Cambria Math" panose="02040503050406030204" pitchFamily="18" charset="0"/>
                                </a:rPr>
                                <m:t>𝑛</m:t>
                              </m:r>
                            </m:sup>
                            <m:e>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𝑗</m:t>
                                  </m:r>
                                </m:sub>
                              </m:sSub>
                            </m:e>
                          </m:nary>
                        </m:den>
                      </m:f>
                    </m:oMath>
                  </a14:m>
                  <a:endParaRPr lang="en-US" sz="1400" dirty="0">
                    <a:latin typeface="Times New Roman" panose="02020603050405020304" pitchFamily="18" charset="0"/>
                    <a:cs typeface="Times New Roman" panose="02020603050405020304" pitchFamily="18" charset="0"/>
                  </a:endParaRPr>
                </a:p>
              </p:txBody>
            </p:sp>
          </mc:Choice>
          <mc:Fallback xmlns="">
            <p:sp>
              <p:nvSpPr>
                <p:cNvPr id="229" name="TextBox 228">
                  <a:extLst>
                    <a:ext uri="{FF2B5EF4-FFF2-40B4-BE49-F238E27FC236}">
                      <a16:creationId xmlns:a16="http://schemas.microsoft.com/office/drawing/2014/main" id="{9688EEDB-D00F-EA21-4451-DEDBF47F46A4}"/>
                    </a:ext>
                  </a:extLst>
                </p:cNvPr>
                <p:cNvSpPr txBox="1">
                  <a:spLocks noRot="1" noChangeAspect="1" noMove="1" noResize="1" noEditPoints="1" noAdjustHandles="1" noChangeArrowheads="1" noChangeShapeType="1" noTextEdit="1"/>
                </p:cNvSpPr>
                <p:nvPr/>
              </p:nvSpPr>
              <p:spPr>
                <a:xfrm>
                  <a:off x="6318288" y="350203"/>
                  <a:ext cx="2568837" cy="469231"/>
                </a:xfrm>
                <a:prstGeom prst="rect">
                  <a:avLst/>
                </a:prstGeom>
                <a:blipFill>
                  <a:blip r:embed="rId5"/>
                  <a:stretch>
                    <a:fillRect l="-490" t="-5263" b="-63158"/>
                  </a:stretch>
                </a:blipFill>
              </p:spPr>
              <p:txBody>
                <a:bodyPr/>
                <a:lstStyle/>
                <a:p>
                  <a:r>
                    <a:rPr lang="en-US">
                      <a:noFill/>
                    </a:rPr>
                    <a:t> </a:t>
                  </a:r>
                </a:p>
              </p:txBody>
            </p:sp>
          </mc:Fallback>
        </mc:AlternateContent>
        <p:grpSp>
          <p:nvGrpSpPr>
            <p:cNvPr id="230" name="Group 229">
              <a:extLst>
                <a:ext uri="{FF2B5EF4-FFF2-40B4-BE49-F238E27FC236}">
                  <a16:creationId xmlns:a16="http://schemas.microsoft.com/office/drawing/2014/main" id="{22D9DE69-98CA-7F15-31B8-1F0481EE2804}"/>
                </a:ext>
              </a:extLst>
            </p:cNvPr>
            <p:cNvGrpSpPr/>
            <p:nvPr/>
          </p:nvGrpSpPr>
          <p:grpSpPr>
            <a:xfrm>
              <a:off x="2474875" y="4088605"/>
              <a:ext cx="1246042" cy="874250"/>
              <a:chOff x="2390043" y="283922"/>
              <a:chExt cx="1246042" cy="874250"/>
            </a:xfrm>
          </p:grpSpPr>
          <p:sp>
            <p:nvSpPr>
              <p:cNvPr id="231" name="Flowchart: Card 9">
                <a:extLst>
                  <a:ext uri="{FF2B5EF4-FFF2-40B4-BE49-F238E27FC236}">
                    <a16:creationId xmlns:a16="http://schemas.microsoft.com/office/drawing/2014/main" id="{DBEAA90C-38C9-91DA-DEE3-ABBB48EB36F8}"/>
                  </a:ext>
                </a:extLst>
              </p:cNvPr>
              <p:cNvSpPr/>
              <p:nvPr/>
            </p:nvSpPr>
            <p:spPr>
              <a:xfrm>
                <a:off x="2404237" y="283922"/>
                <a:ext cx="1026300" cy="761546"/>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2" name="TextBox 231">
                <a:extLst>
                  <a:ext uri="{FF2B5EF4-FFF2-40B4-BE49-F238E27FC236}">
                    <a16:creationId xmlns:a16="http://schemas.microsoft.com/office/drawing/2014/main" id="{78A06EF7-51E5-98A9-FA91-D19A829B8B5E}"/>
                  </a:ext>
                </a:extLst>
              </p:cNvPr>
              <p:cNvSpPr txBox="1"/>
              <p:nvPr/>
            </p:nvSpPr>
            <p:spPr>
              <a:xfrm>
                <a:off x="2390043" y="419508"/>
                <a:ext cx="1246042"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dirty="0">
                    <a:solidFill>
                      <a:srgbClr val="FF0000"/>
                    </a:solidFill>
                    <a:latin typeface="Times New Roman" panose="02020603050405020304" pitchFamily="18" charset="0"/>
                    <a:cs typeface="Times New Roman" panose="02020603050405020304" pitchFamily="18" charset="0"/>
                  </a:rPr>
                  <a:t>_replace</a:t>
                </a:r>
              </a:p>
              <a:p>
                <a:endParaRPr lang="en-US" sz="1400" dirty="0">
                  <a:latin typeface="Times New Roman" panose="02020603050405020304" pitchFamily="18" charset="0"/>
                  <a:cs typeface="Times New Roman" panose="02020603050405020304" pitchFamily="18" charset="0"/>
                </a:endParaRPr>
              </a:p>
            </p:txBody>
          </p:sp>
        </p:grpSp>
        <p:grpSp>
          <p:nvGrpSpPr>
            <p:cNvPr id="233" name="Group 232">
              <a:extLst>
                <a:ext uri="{FF2B5EF4-FFF2-40B4-BE49-F238E27FC236}">
                  <a16:creationId xmlns:a16="http://schemas.microsoft.com/office/drawing/2014/main" id="{AF00DA52-2395-F091-E6F8-51A1598D2F10}"/>
                </a:ext>
              </a:extLst>
            </p:cNvPr>
            <p:cNvGrpSpPr/>
            <p:nvPr/>
          </p:nvGrpSpPr>
          <p:grpSpPr>
            <a:xfrm>
              <a:off x="3844166" y="4089672"/>
              <a:ext cx="1252728" cy="1231971"/>
              <a:chOff x="3618885" y="724292"/>
              <a:chExt cx="1257041" cy="1451174"/>
            </a:xfrm>
          </p:grpSpPr>
          <p:sp>
            <p:nvSpPr>
              <p:cNvPr id="234" name="Flowchart: Card 9">
                <a:extLst>
                  <a:ext uri="{FF2B5EF4-FFF2-40B4-BE49-F238E27FC236}">
                    <a16:creationId xmlns:a16="http://schemas.microsoft.com/office/drawing/2014/main" id="{A9ACC7B7-5B46-F750-86F4-E34F41B39B49}"/>
                  </a:ext>
                </a:extLst>
              </p:cNvPr>
              <p:cNvSpPr/>
              <p:nvPr/>
            </p:nvSpPr>
            <p:spPr>
              <a:xfrm>
                <a:off x="3649376" y="724292"/>
                <a:ext cx="1026300" cy="1182161"/>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35" name="TextBox 234">
                <a:extLst>
                  <a:ext uri="{FF2B5EF4-FFF2-40B4-BE49-F238E27FC236}">
                    <a16:creationId xmlns:a16="http://schemas.microsoft.com/office/drawing/2014/main" id="{0B44A91F-21E4-2A58-71D1-09578BFC7D58}"/>
                  </a:ext>
                </a:extLst>
              </p:cNvPr>
              <p:cNvSpPr txBox="1"/>
              <p:nvPr/>
            </p:nvSpPr>
            <p:spPr>
              <a:xfrm>
                <a:off x="3618885" y="797819"/>
                <a:ext cx="1257041" cy="1377647"/>
              </a:xfrm>
              <a:prstGeom prst="rect">
                <a:avLst/>
              </a:prstGeom>
              <a:noFill/>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_delete</a:t>
                </a:r>
              </a:p>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dirty="0">
                    <a:solidFill>
                      <a:srgbClr val="FF0000"/>
                    </a:solidFill>
                    <a:latin typeface="Times New Roman" panose="02020603050405020304" pitchFamily="18" charset="0"/>
                    <a:cs typeface="Times New Roman" panose="02020603050405020304" pitchFamily="18" charset="0"/>
                  </a:rPr>
                  <a:t>_insert</a:t>
                </a:r>
              </a:p>
              <a:p>
                <a:endParaRPr lang="en-US" sz="1400" dirty="0">
                  <a:latin typeface="Times New Roman" panose="02020603050405020304" pitchFamily="18" charset="0"/>
                  <a:cs typeface="Times New Roman" panose="02020603050405020304" pitchFamily="18" charset="0"/>
                </a:endParaRPr>
              </a:p>
            </p:txBody>
          </p:sp>
        </p:grpSp>
        <p:grpSp>
          <p:nvGrpSpPr>
            <p:cNvPr id="236" name="Group 235">
              <a:extLst>
                <a:ext uri="{FF2B5EF4-FFF2-40B4-BE49-F238E27FC236}">
                  <a16:creationId xmlns:a16="http://schemas.microsoft.com/office/drawing/2014/main" id="{CB1E04FC-59F8-4D1D-7797-26714AB6A522}"/>
                </a:ext>
              </a:extLst>
            </p:cNvPr>
            <p:cNvGrpSpPr/>
            <p:nvPr/>
          </p:nvGrpSpPr>
          <p:grpSpPr>
            <a:xfrm>
              <a:off x="2413078" y="2829145"/>
              <a:ext cx="1257041" cy="872360"/>
              <a:chOff x="2402525" y="524117"/>
              <a:chExt cx="1257041" cy="872360"/>
            </a:xfrm>
          </p:grpSpPr>
          <p:sp>
            <p:nvSpPr>
              <p:cNvPr id="237" name="Flowchart: Card 9">
                <a:extLst>
                  <a:ext uri="{FF2B5EF4-FFF2-40B4-BE49-F238E27FC236}">
                    <a16:creationId xmlns:a16="http://schemas.microsoft.com/office/drawing/2014/main" id="{64B756CE-FB96-BE81-BF42-B293F205248E}"/>
                  </a:ext>
                </a:extLst>
              </p:cNvPr>
              <p:cNvSpPr/>
              <p:nvPr/>
            </p:nvSpPr>
            <p:spPr>
              <a:xfrm>
                <a:off x="2462721" y="524117"/>
                <a:ext cx="1026300" cy="758952"/>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anose="02020603050405020304" pitchFamily="18" charset="0"/>
                  <a:cs typeface="Times New Roman" panose="02020603050405020304" pitchFamily="18" charset="0"/>
                </a:endParaRPr>
              </a:p>
            </p:txBody>
          </p:sp>
          <p:sp>
            <p:nvSpPr>
              <p:cNvPr id="238" name="TextBox 237">
                <a:extLst>
                  <a:ext uri="{FF2B5EF4-FFF2-40B4-BE49-F238E27FC236}">
                    <a16:creationId xmlns:a16="http://schemas.microsoft.com/office/drawing/2014/main" id="{97AE023E-A27A-C72F-910B-0DCEFE746D0A}"/>
                  </a:ext>
                </a:extLst>
              </p:cNvPr>
              <p:cNvSpPr txBox="1"/>
              <p:nvPr/>
            </p:nvSpPr>
            <p:spPr>
              <a:xfrm>
                <a:off x="2402525" y="657813"/>
                <a:ext cx="1257041"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add r1, r2, r5</a:t>
                </a:r>
              </a:p>
              <a:p>
                <a:r>
                  <a:rPr lang="en-US" sz="1400" b="1" dirty="0" err="1">
                    <a:latin typeface="Times New Roman" panose="02020603050405020304" pitchFamily="18" charset="0"/>
                    <a:cs typeface="Times New Roman" panose="02020603050405020304" pitchFamily="18" charset="0"/>
                  </a:rPr>
                  <a:t>xor</a:t>
                </a:r>
                <a:r>
                  <a:rPr lang="en-US" sz="1400" b="1" dirty="0">
                    <a:latin typeface="Times New Roman" panose="02020603050405020304" pitchFamily="18" charset="0"/>
                    <a:cs typeface="Times New Roman" panose="02020603050405020304" pitchFamily="18" charset="0"/>
                  </a:rPr>
                  <a:t> r1, r1, r2</a:t>
                </a:r>
              </a:p>
              <a:p>
                <a:endParaRPr lang="en-US" sz="1400" dirty="0">
                  <a:latin typeface="Times New Roman" panose="02020603050405020304" pitchFamily="18" charset="0"/>
                  <a:cs typeface="Times New Roman" panose="02020603050405020304" pitchFamily="18" charset="0"/>
                </a:endParaRPr>
              </a:p>
            </p:txBody>
          </p:sp>
        </p:grpSp>
        <p:grpSp>
          <p:nvGrpSpPr>
            <p:cNvPr id="239" name="Group 238">
              <a:extLst>
                <a:ext uri="{FF2B5EF4-FFF2-40B4-BE49-F238E27FC236}">
                  <a16:creationId xmlns:a16="http://schemas.microsoft.com/office/drawing/2014/main" id="{C0E61ED9-5DEA-3BB6-5A42-9223E87F24B7}"/>
                </a:ext>
              </a:extLst>
            </p:cNvPr>
            <p:cNvGrpSpPr/>
            <p:nvPr/>
          </p:nvGrpSpPr>
          <p:grpSpPr>
            <a:xfrm>
              <a:off x="3813956" y="2722678"/>
              <a:ext cx="1252728" cy="1085951"/>
              <a:chOff x="3618885" y="642516"/>
              <a:chExt cx="1257041" cy="1279172"/>
            </a:xfrm>
          </p:grpSpPr>
          <p:sp>
            <p:nvSpPr>
              <p:cNvPr id="240" name="Flowchart: Card 9">
                <a:extLst>
                  <a:ext uri="{FF2B5EF4-FFF2-40B4-BE49-F238E27FC236}">
                    <a16:creationId xmlns:a16="http://schemas.microsoft.com/office/drawing/2014/main" id="{07695059-39CC-D5E7-16E8-EFD97A117FB2}"/>
                  </a:ext>
                </a:extLst>
              </p:cNvPr>
              <p:cNvSpPr/>
              <p:nvPr/>
            </p:nvSpPr>
            <p:spPr>
              <a:xfrm>
                <a:off x="3649376" y="642516"/>
                <a:ext cx="1026300" cy="1085379"/>
              </a:xfrm>
              <a:prstGeom prst="flowChartPunchedCard">
                <a:avLst/>
              </a:prstGeom>
              <a:solidFill>
                <a:schemeClr val="accent1">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0041BAB7-2636-79D4-7893-8DE5165ED207}"/>
                  </a:ext>
                </a:extLst>
              </p:cNvPr>
              <p:cNvSpPr txBox="1"/>
              <p:nvPr/>
            </p:nvSpPr>
            <p:spPr>
              <a:xfrm>
                <a:off x="3618885" y="797819"/>
                <a:ext cx="1257041" cy="1123869"/>
              </a:xfrm>
              <a:prstGeom prst="rect">
                <a:avLst/>
              </a:prstGeom>
              <a:noFill/>
            </p:spPr>
            <p:txBody>
              <a:bodyPr wrap="square" rtlCol="0">
                <a:spAutoFit/>
              </a:bodyPr>
              <a:lstStyle/>
              <a:p>
                <a:r>
                  <a:rPr lang="en-US" sz="1400" dirty="0" err="1">
                    <a:latin typeface="Times New Roman" panose="02020603050405020304" pitchFamily="18" charset="0"/>
                    <a:cs typeface="Times New Roman" panose="02020603050405020304" pitchFamily="18" charset="0"/>
                  </a:rPr>
                  <a:t>mul</a:t>
                </a:r>
                <a:r>
                  <a:rPr lang="en-US" sz="1400" dirty="0">
                    <a:latin typeface="Times New Roman" panose="02020603050405020304" pitchFamily="18" charset="0"/>
                    <a:cs typeface="Times New Roman" panose="02020603050405020304" pitchFamily="18" charset="0"/>
                  </a:rPr>
                  <a:t> r3, r8, 4</a:t>
                </a:r>
              </a:p>
              <a:p>
                <a:r>
                  <a:rPr lang="en-US" sz="1400" dirty="0" err="1">
                    <a:latin typeface="Times New Roman" panose="02020603050405020304" pitchFamily="18" charset="0"/>
                    <a:cs typeface="Times New Roman" panose="02020603050405020304" pitchFamily="18" charset="0"/>
                  </a:rPr>
                  <a:t>sw</a:t>
                </a:r>
                <a:r>
                  <a:rPr lang="en-US" sz="1400" dirty="0">
                    <a:latin typeface="Times New Roman" panose="02020603050405020304" pitchFamily="18" charset="0"/>
                    <a:cs typeface="Times New Roman" panose="02020603050405020304" pitchFamily="18" charset="0"/>
                  </a:rPr>
                  <a:t> r4, 8(r13)</a:t>
                </a:r>
              </a:p>
              <a:p>
                <a:r>
                  <a:rPr lang="en-US" sz="1400" b="1" dirty="0" err="1">
                    <a:latin typeface="Times New Roman" panose="02020603050405020304" pitchFamily="18" charset="0"/>
                    <a:cs typeface="Times New Roman" panose="02020603050405020304" pitchFamily="18" charset="0"/>
                  </a:rPr>
                  <a:t>lui</a:t>
                </a:r>
                <a:r>
                  <a:rPr lang="en-US" sz="1400" b="1" dirty="0">
                    <a:latin typeface="Times New Roman" panose="02020603050405020304" pitchFamily="18" charset="0"/>
                    <a:cs typeface="Times New Roman" panose="02020603050405020304" pitchFamily="18" charset="0"/>
                  </a:rPr>
                  <a:t> x1, 1</a:t>
                </a:r>
              </a:p>
              <a:p>
                <a:endParaRPr lang="en-US" sz="1400" dirty="0">
                  <a:latin typeface="Times New Roman" panose="02020603050405020304" pitchFamily="18" charset="0"/>
                  <a:cs typeface="Times New Roman" panose="02020603050405020304" pitchFamily="18" charset="0"/>
                </a:endParaRPr>
              </a:p>
            </p:txBody>
          </p:sp>
        </p:grpSp>
        <p:sp>
          <p:nvSpPr>
            <p:cNvPr id="242" name="Right Arrow 241">
              <a:extLst>
                <a:ext uri="{FF2B5EF4-FFF2-40B4-BE49-F238E27FC236}">
                  <a16:creationId xmlns:a16="http://schemas.microsoft.com/office/drawing/2014/main" id="{5EA4D897-4FB0-F875-EDFA-DA3E5EEB4EA5}"/>
                </a:ext>
              </a:extLst>
            </p:cNvPr>
            <p:cNvSpPr/>
            <p:nvPr/>
          </p:nvSpPr>
          <p:spPr>
            <a:xfrm rot="16200000">
              <a:off x="3502153" y="3731562"/>
              <a:ext cx="228600" cy="274320"/>
            </a:xfrm>
            <a:prstGeom prst="rightArrow">
              <a:avLst/>
            </a:prstGeom>
            <a:solidFill>
              <a:schemeClr val="tx2"/>
            </a:solidFill>
            <a:ln w="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3" name="TextBox 242">
              <a:extLst>
                <a:ext uri="{FF2B5EF4-FFF2-40B4-BE49-F238E27FC236}">
                  <a16:creationId xmlns:a16="http://schemas.microsoft.com/office/drawing/2014/main" id="{0B94A365-D346-A040-26D2-35DCB8F76304}"/>
                </a:ext>
              </a:extLst>
            </p:cNvPr>
            <p:cNvSpPr txBox="1"/>
            <p:nvPr/>
          </p:nvSpPr>
          <p:spPr>
            <a:xfrm>
              <a:off x="6007608" y="4028374"/>
              <a:ext cx="2757326" cy="1085380"/>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4" name="TextBox 243">
              <a:extLst>
                <a:ext uri="{FF2B5EF4-FFF2-40B4-BE49-F238E27FC236}">
                  <a16:creationId xmlns:a16="http://schemas.microsoft.com/office/drawing/2014/main" id="{EC31F6C3-F700-BB47-F763-48313A3FD7A0}"/>
                </a:ext>
              </a:extLst>
            </p:cNvPr>
            <p:cNvSpPr txBox="1"/>
            <p:nvPr/>
          </p:nvSpPr>
          <p:spPr>
            <a:xfrm>
              <a:off x="2389927" y="2625633"/>
              <a:ext cx="2599339" cy="1088136"/>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5" name="TextBox 244">
              <a:extLst>
                <a:ext uri="{FF2B5EF4-FFF2-40B4-BE49-F238E27FC236}">
                  <a16:creationId xmlns:a16="http://schemas.microsoft.com/office/drawing/2014/main" id="{0FA75BE0-C523-3336-495B-83A9D98A9986}"/>
                </a:ext>
              </a:extLst>
            </p:cNvPr>
            <p:cNvSpPr txBox="1"/>
            <p:nvPr/>
          </p:nvSpPr>
          <p:spPr>
            <a:xfrm>
              <a:off x="2376831" y="4041646"/>
              <a:ext cx="2599339" cy="1124712"/>
            </a:xfrm>
            <a:prstGeom prst="rect">
              <a:avLst/>
            </a:prstGeom>
            <a:noFill/>
            <a:ln w="15875">
              <a:solidFill>
                <a:schemeClr val="tx1"/>
              </a:solidFill>
              <a:prstDash val="dash"/>
            </a:ln>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246" name="Left Brace 245">
              <a:extLst>
                <a:ext uri="{FF2B5EF4-FFF2-40B4-BE49-F238E27FC236}">
                  <a16:creationId xmlns:a16="http://schemas.microsoft.com/office/drawing/2014/main" id="{4AEC5243-C029-4B53-05B0-4FB765F33EF9}"/>
                </a:ext>
              </a:extLst>
            </p:cNvPr>
            <p:cNvSpPr/>
            <p:nvPr/>
          </p:nvSpPr>
          <p:spPr>
            <a:xfrm rot="16200000">
              <a:off x="6584147" y="1645585"/>
              <a:ext cx="170255" cy="95144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6D38002B-9146-EDFD-FD03-DD3D4A49A028}"/>
                </a:ext>
              </a:extLst>
            </p:cNvPr>
            <p:cNvSpPr txBox="1"/>
            <p:nvPr/>
          </p:nvSpPr>
          <p:spPr>
            <a:xfrm>
              <a:off x="6383342" y="2122792"/>
              <a:ext cx="64312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Parent</a:t>
              </a:r>
            </a:p>
          </p:txBody>
        </p:sp>
        <mc:AlternateContent xmlns:mc="http://schemas.openxmlformats.org/markup-compatibility/2006" xmlns:a14="http://schemas.microsoft.com/office/drawing/2010/main">
          <mc:Choice Requires="a14">
            <p:sp>
              <p:nvSpPr>
                <p:cNvPr id="248" name="Rectangle 247">
                  <a:extLst>
                    <a:ext uri="{FF2B5EF4-FFF2-40B4-BE49-F238E27FC236}">
                      <a16:creationId xmlns:a16="http://schemas.microsoft.com/office/drawing/2014/main" id="{DED35AA6-013E-FD41-0F22-132042F967CB}"/>
                    </a:ext>
                  </a:extLst>
                </p:cNvPr>
                <p:cNvSpPr/>
                <p:nvPr/>
              </p:nvSpPr>
              <p:spPr>
                <a:xfrm>
                  <a:off x="6933998" y="5072842"/>
                  <a:ext cx="1945725"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Crossover rate: </a:t>
                  </a:r>
                  <a14:m>
                    <m:oMath xmlns:m="http://schemas.openxmlformats.org/officeDocument/2006/math">
                      <m:sSub>
                        <m:sSubPr>
                          <m:ctrlPr>
                            <a:rPr lang="en-US" sz="140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𝑐</m:t>
                          </m:r>
                        </m:sub>
                      </m:sSub>
                      <m:r>
                        <a:rPr lang="en-US" sz="1400" b="0" i="1" smtClean="0">
                          <a:latin typeface="Cambria Math" panose="02040503050406030204" pitchFamily="18" charset="0"/>
                          <a:cs typeface="Times New Roman" panose="02020603050405020304" pitchFamily="18" charset="0"/>
                        </a:rPr>
                        <m:t>=0.5</m:t>
                      </m:r>
                    </m:oMath>
                  </a14:m>
                  <a:endParaRPr lang="en-US" sz="1400" dirty="0"/>
                </a:p>
              </p:txBody>
            </p:sp>
          </mc:Choice>
          <mc:Fallback xmlns="">
            <p:sp>
              <p:nvSpPr>
                <p:cNvPr id="248" name="Rectangle 247">
                  <a:extLst>
                    <a:ext uri="{FF2B5EF4-FFF2-40B4-BE49-F238E27FC236}">
                      <a16:creationId xmlns:a16="http://schemas.microsoft.com/office/drawing/2014/main" id="{DED35AA6-013E-FD41-0F22-132042F967CB}"/>
                    </a:ext>
                  </a:extLst>
                </p:cNvPr>
                <p:cNvSpPr>
                  <a:spLocks noRot="1" noChangeAspect="1" noMove="1" noResize="1" noEditPoints="1" noAdjustHandles="1" noChangeArrowheads="1" noChangeShapeType="1" noTextEdit="1"/>
                </p:cNvSpPr>
                <p:nvPr/>
              </p:nvSpPr>
              <p:spPr>
                <a:xfrm>
                  <a:off x="6933998" y="5072842"/>
                  <a:ext cx="1945725" cy="307777"/>
                </a:xfrm>
                <a:prstGeom prst="rect">
                  <a:avLst/>
                </a:prstGeom>
                <a:blipFill>
                  <a:blip r:embed="rId6"/>
                  <a:stretch>
                    <a:fillRect l="-649" t="-4000" b="-20000"/>
                  </a:stretch>
                </a:blipFill>
              </p:spPr>
              <p:txBody>
                <a:bodyPr/>
                <a:lstStyle/>
                <a:p>
                  <a:r>
                    <a:rPr lang="en-US">
                      <a:noFill/>
                    </a:rPr>
                    <a:t> </a:t>
                  </a:r>
                </a:p>
              </p:txBody>
            </p:sp>
          </mc:Fallback>
        </mc:AlternateContent>
      </p:grpSp>
      <p:sp>
        <p:nvSpPr>
          <p:cNvPr id="3" name="Rectangle 2">
            <a:extLst>
              <a:ext uri="{FF2B5EF4-FFF2-40B4-BE49-F238E27FC236}">
                <a16:creationId xmlns:a16="http://schemas.microsoft.com/office/drawing/2014/main" id="{D1D24341-5541-4F84-0950-CF5F790024D4}"/>
              </a:ext>
            </a:extLst>
          </p:cNvPr>
          <p:cNvSpPr/>
          <p:nvPr/>
        </p:nvSpPr>
        <p:spPr>
          <a:xfrm>
            <a:off x="2204555" y="931734"/>
            <a:ext cx="4184933" cy="23171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1A31FC1-D65C-5D2A-417A-E9DE7D2C5407}"/>
              </a:ext>
            </a:extLst>
          </p:cNvPr>
          <p:cNvSpPr/>
          <p:nvPr/>
        </p:nvSpPr>
        <p:spPr>
          <a:xfrm>
            <a:off x="2353285" y="2430691"/>
            <a:ext cx="3876773" cy="3733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8395599"/>
      </p:ext>
    </p:extLst>
  </p:cSld>
  <p:clrMapOvr>
    <a:masterClrMapping/>
  </p:clrMapOvr>
</p:sld>
</file>

<file path=ppt/theme/theme1.xml><?xml version="1.0" encoding="utf-8"?>
<a:theme xmlns:a="http://schemas.openxmlformats.org/drawingml/2006/main" name="Office Theme">
  <a:themeElements>
    <a:clrScheme name="DAC 1">
      <a:dk1>
        <a:srgbClr val="000000"/>
      </a:dk1>
      <a:lt1>
        <a:srgbClr val="FFFFFF"/>
      </a:lt1>
      <a:dk2>
        <a:srgbClr val="44546A"/>
      </a:dk2>
      <a:lt2>
        <a:srgbClr val="E7E6E6"/>
      </a:lt2>
      <a:accent1>
        <a:srgbClr val="A5DDEE"/>
      </a:accent1>
      <a:accent2>
        <a:srgbClr val="ED7D31"/>
      </a:accent2>
      <a:accent3>
        <a:srgbClr val="C2D833"/>
      </a:accent3>
      <a:accent4>
        <a:srgbClr val="BFDCE0"/>
      </a:accent4>
      <a:accent5>
        <a:srgbClr val="8CCDA3"/>
      </a:accent5>
      <a:accent6>
        <a:srgbClr val="3F97D3"/>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C_988440-22_ConfPPT_R2.potx" id="{9454845F-F5A2-4B22-9F36-3424BE65FDE6}" vid="{ED07359C-1F2A-450E-9662-33E25CAA8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DAC_988440-22_ConfPPT_R2</Template>
  <TotalTime>545</TotalTime>
  <Words>2927</Words>
  <Application>Microsoft Macintosh PowerPoint</Application>
  <PresentationFormat>Widescreen</PresentationFormat>
  <Paragraphs>406</Paragraphs>
  <Slides>14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CMSY7</vt:lpstr>
      <vt:lpstr>NimbusRomNo9L</vt:lpstr>
      <vt:lpstr>Arial</vt:lpstr>
      <vt:lpstr>Calibri</vt:lpstr>
      <vt:lpstr>Cambria Math</vt:lpstr>
      <vt:lpstr>Courier New</vt:lpstr>
      <vt:lpstr>Franklin Gothic Book</vt:lpstr>
      <vt:lpstr>Franklin Gothic Medium</vt:lpstr>
      <vt:lpstr>Times New Roman</vt:lpstr>
      <vt:lpstr>Office Theme</vt:lpstr>
      <vt:lpstr>PowerPoint Presentation</vt:lpstr>
      <vt:lpstr>GenFuzz: GPU-accelerated Hardware Fuzzing using Genetic Algorithm with Multiple Inputs</vt:lpstr>
      <vt:lpstr>Hardware Fuzzing</vt:lpstr>
      <vt:lpstr>State-of-the-art Hardware Fuzzers</vt:lpstr>
      <vt:lpstr>GenFuzz Overview</vt:lpstr>
      <vt:lpstr>GA-based Framework for solving multi-input fuzzing</vt:lpstr>
      <vt:lpstr>GA-based Framework for solving multi-input fuzzing</vt:lpstr>
      <vt:lpstr>GA-based Framework - Selection</vt:lpstr>
      <vt:lpstr>GA-based Framework - Crossover</vt:lpstr>
      <vt:lpstr>GA-based Framework - Mutation</vt:lpstr>
      <vt:lpstr>GA-based Framework for solving multi-input fuzzing</vt:lpstr>
      <vt:lpstr>Coverage-Maximization Algorithm</vt:lpstr>
      <vt:lpstr>Experimental Results</vt:lpstr>
      <vt:lpstr>Conclusion</vt:lpstr>
    </vt:vector>
  </TitlesOfParts>
  <Company>SmithBucklin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Kolak, Alexis</dc:creator>
  <cp:lastModifiedBy>Dian-Lun Lin</cp:lastModifiedBy>
  <cp:revision>21</cp:revision>
  <dcterms:created xsi:type="dcterms:W3CDTF">2023-02-03T23:08:15Z</dcterms:created>
  <dcterms:modified xsi:type="dcterms:W3CDTF">2023-07-12T15:14:19Z</dcterms:modified>
</cp:coreProperties>
</file>